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0"/>
  </p:notesMasterIdLst>
  <p:sldIdLst>
    <p:sldId id="257" r:id="rId2"/>
    <p:sldId id="259" r:id="rId3"/>
    <p:sldId id="274" r:id="rId4"/>
    <p:sldId id="260" r:id="rId5"/>
    <p:sldId id="266" r:id="rId6"/>
    <p:sldId id="267" r:id="rId7"/>
    <p:sldId id="275" r:id="rId8"/>
    <p:sldId id="276" r:id="rId9"/>
    <p:sldId id="277" r:id="rId10"/>
    <p:sldId id="278" r:id="rId11"/>
    <p:sldId id="261" r:id="rId12"/>
    <p:sldId id="279" r:id="rId13"/>
    <p:sldId id="282" r:id="rId14"/>
    <p:sldId id="283" r:id="rId15"/>
    <p:sldId id="280" r:id="rId16"/>
    <p:sldId id="281" r:id="rId17"/>
    <p:sldId id="268" r:id="rId18"/>
    <p:sldId id="28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78"/>
    <p:restoredTop sz="94737"/>
  </p:normalViewPr>
  <p:slideViewPr>
    <p:cSldViewPr snapToGrid="0" snapToObjects="1" showGuides="1">
      <p:cViewPr varScale="1">
        <p:scale>
          <a:sx n="129" d="100"/>
          <a:sy n="129" d="100"/>
        </p:scale>
        <p:origin x="4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12/10/23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Georgia" charset="0"/>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6041226"/>
            <a:ext cx="4800600" cy="356029"/>
          </a:xfrm>
          <a:prstGeom prst="rect">
            <a:avLst/>
          </a:prstGeom>
        </p:spPr>
      </p:pic>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934720"/>
            <a:ext cx="7077369" cy="306467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Footer Placeholder 9">
            <a:extLst>
              <a:ext uri="{FF2B5EF4-FFF2-40B4-BE49-F238E27FC236}">
                <a16:creationId xmlns:a16="http://schemas.microsoft.com/office/drawing/2014/main" id="{2F90DAFF-101D-E948-A7EE-D57686CEB2DD}"/>
              </a:ext>
            </a:extLst>
          </p:cNvPr>
          <p:cNvSpPr>
            <a:spLocks noGrp="1"/>
          </p:cNvSpPr>
          <p:nvPr>
            <p:ph type="ftr" sz="quarter" idx="16"/>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540851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47F2-B572-1341-97A2-03F799FC1CDE}"/>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927100"/>
            <a:ext cx="12192000"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5" name="Footer Placeholder 4">
            <a:extLst>
              <a:ext uri="{FF2B5EF4-FFF2-40B4-BE49-F238E27FC236}">
                <a16:creationId xmlns:a16="http://schemas.microsoft.com/office/drawing/2014/main" id="{7D1C2F5B-0BEC-1B48-AF19-F70CBF88DDD2}"/>
              </a:ext>
            </a:extLst>
          </p:cNvPr>
          <p:cNvSpPr>
            <a:spLocks noGrp="1"/>
          </p:cNvSpPr>
          <p:nvPr>
            <p:ph type="ftr" sz="quarter" idx="14"/>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760458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
        <p:nvSpPr>
          <p:cNvPr id="8" name="Footer Placeholder 7">
            <a:extLst>
              <a:ext uri="{FF2B5EF4-FFF2-40B4-BE49-F238E27FC236}">
                <a16:creationId xmlns:a16="http://schemas.microsoft.com/office/drawing/2014/main" id="{EEFBFC18-7AE9-1C44-9039-61F804A6140A}"/>
              </a:ext>
            </a:extLst>
          </p:cNvPr>
          <p:cNvSpPr>
            <a:spLocks noGrp="1"/>
          </p:cNvSpPr>
          <p:nvPr>
            <p:ph type="ftr" sz="quarter" idx="17"/>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1E420E5-CF10-E744-8836-DA131F3DFECE}"/>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3912402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4A51F46-BA21-2546-AE85-93B56EC06187}"/>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083219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C1A3F1F-FF47-0844-82BA-F475FCD0AAB6}"/>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49946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4BCA91F9-8796-3D42-B75E-9C7F7D9B7352}"/>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374844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
        <p:nvSpPr>
          <p:cNvPr id="4" name="Footer Placeholder 3">
            <a:extLst>
              <a:ext uri="{FF2B5EF4-FFF2-40B4-BE49-F238E27FC236}">
                <a16:creationId xmlns:a16="http://schemas.microsoft.com/office/drawing/2014/main" id="{19A2EBF7-C6C5-4541-B47E-7FB413A3DF8C}"/>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209253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3613847-6053-FF4A-A422-D886A866F53F}"/>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42510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927100"/>
            <a:ext cx="7093434"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0D8C17C1-D75E-7F4A-895D-15D9E2D1D382}"/>
              </a:ext>
            </a:extLst>
          </p:cNvPr>
          <p:cNvSpPr>
            <a:spLocks noGrp="1"/>
          </p:cNvSpPr>
          <p:nvPr>
            <p:ph type="ftr" sz="quarter" idx="14"/>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71616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University at Buffalo, The State University of New York logo">
            <a:extLst>
              <a:ext uri="{FF2B5EF4-FFF2-40B4-BE49-F238E27FC236}">
                <a16:creationId xmlns:a16="http://schemas.microsoft.com/office/drawing/2014/main" id="{27B0F206-4721-B742-B71F-C0AADA23A98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
        <p:nvSpPr>
          <p:cNvPr id="5" name="Footer Placeholder 4">
            <a:extLst>
              <a:ext uri="{FF2B5EF4-FFF2-40B4-BE49-F238E27FC236}">
                <a16:creationId xmlns:a16="http://schemas.microsoft.com/office/drawing/2014/main" id="{0BD4790E-48FE-324B-A4AD-34E3A7792E59}"/>
              </a:ext>
            </a:extLst>
          </p:cNvPr>
          <p:cNvSpPr>
            <a:spLocks noGrp="1"/>
          </p:cNvSpPr>
          <p:nvPr>
            <p:ph type="ftr" sz="quarter" idx="3"/>
          </p:nvPr>
        </p:nvSpPr>
        <p:spPr>
          <a:xfrm>
            <a:off x="7574280" y="6319774"/>
            <a:ext cx="4114800" cy="365125"/>
          </a:xfrm>
          <a:prstGeom prst="rect">
            <a:avLst/>
          </a:prstGeom>
        </p:spPr>
        <p:txBody>
          <a:bodyPr vert="horz" lIns="91440" tIns="45720" rIns="91440" bIns="45720" rtlCol="0" anchor="ctr"/>
          <a:lstStyle>
            <a:lvl1pPr algn="r">
              <a:defRPr sz="1600" b="1">
                <a:solidFill>
                  <a:schemeClr val="tx1"/>
                </a:solidFill>
              </a:defRPr>
            </a:lvl1p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50" r:id="rId3"/>
    <p:sldLayoutId id="2147483664" r:id="rId4"/>
    <p:sldLayoutId id="2147483652" r:id="rId5"/>
    <p:sldLayoutId id="2147483653" r:id="rId6"/>
    <p:sldLayoutId id="2147483654" r:id="rId7"/>
    <p:sldLayoutId id="2147483655" r:id="rId8"/>
    <p:sldLayoutId id="2147483665" r:id="rId9"/>
    <p:sldLayoutId id="2147483666" r:id="rId10"/>
    <p:sldLayoutId id="2147483660" r:id="rId11"/>
    <p:sldLayoutId id="2147483667" r:id="rId12"/>
  </p:sldLayoutIdLst>
  <p:hf hdr="0" dt="0"/>
  <p:txStyles>
    <p:titleStyle>
      <a:lvl1pPr algn="l" defTabSz="914400" rtl="0" eaLnBrk="1" latinLnBrk="0" hangingPunct="1">
        <a:lnSpc>
          <a:spcPct val="90000"/>
        </a:lnSpc>
        <a:spcBef>
          <a:spcPct val="0"/>
        </a:spcBef>
        <a:buNone/>
        <a:defRPr sz="3600" b="0" i="0" kern="1200">
          <a:solidFill>
            <a:schemeClr val="tx2"/>
          </a:solidFill>
          <a:latin typeface="Georgia" panose="02040502050405020303" pitchFamily="18" charset="0"/>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p:txBody>
          <a:bodyPr/>
          <a:lstStyle/>
          <a:p>
            <a:r>
              <a:rPr lang="en-US" dirty="0"/>
              <a:t>LANGUAGE TRANSLATION SERVICE</a:t>
            </a:r>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a:xfrm>
            <a:off x="658368" y="3968496"/>
            <a:ext cx="6638544" cy="1818693"/>
          </a:xfrm>
        </p:spPr>
        <p:txBody>
          <a:bodyPr/>
          <a:lstStyle/>
          <a:p>
            <a:r>
              <a:rPr lang="en-US" sz="1800" dirty="0"/>
              <a:t>Group 16</a:t>
            </a:r>
          </a:p>
          <a:p>
            <a:r>
              <a:rPr lang="en-US" sz="1800" dirty="0"/>
              <a:t>Vaishnavi Koyyada (</a:t>
            </a:r>
            <a:r>
              <a:rPr lang="en-US" sz="1800" dirty="0" err="1"/>
              <a:t>vkoyyada</a:t>
            </a:r>
            <a:r>
              <a:rPr lang="en-US" sz="1800" dirty="0"/>
              <a:t>)</a:t>
            </a:r>
          </a:p>
          <a:p>
            <a:r>
              <a:rPr lang="en-US" sz="1800" dirty="0" err="1"/>
              <a:t>Thilak</a:t>
            </a:r>
            <a:r>
              <a:rPr lang="en-US" sz="1800" dirty="0"/>
              <a:t> Reddy Dharam (</a:t>
            </a:r>
            <a:r>
              <a:rPr lang="en-US" sz="1800" dirty="0" err="1"/>
              <a:t>thilakre</a:t>
            </a:r>
            <a:r>
              <a:rPr lang="en-US" sz="1800" dirty="0"/>
              <a:t>)</a:t>
            </a:r>
          </a:p>
          <a:p>
            <a:r>
              <a:rPr lang="en-US" sz="1800" dirty="0"/>
              <a:t>Teja Naveen </a:t>
            </a:r>
            <a:r>
              <a:rPr lang="en-US" sz="1800" dirty="0" err="1"/>
              <a:t>Chintapalli</a:t>
            </a:r>
            <a:r>
              <a:rPr lang="en-US" sz="1800" dirty="0"/>
              <a:t>  (</a:t>
            </a:r>
            <a:r>
              <a:rPr lang="en-US" sz="1800" dirty="0" err="1"/>
              <a:t>tejanave</a:t>
            </a:r>
            <a:r>
              <a:rPr lang="en-US" sz="1800" dirty="0"/>
              <a:t>)</a:t>
            </a:r>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a:extLst>
              <a:ext uri="{FF2B5EF4-FFF2-40B4-BE49-F238E27FC236}">
                <a16:creationId xmlns:a16="http://schemas.microsoft.com/office/drawing/2014/main" id="{3AC14BE6-0C46-714B-B7A3-48A9E49BAF81}"/>
              </a:ext>
            </a:extLst>
          </p:cNvPr>
          <p:cNvSpPr>
            <a:spLocks noGrp="1"/>
          </p:cNvSpPr>
          <p:nvPr>
            <p:ph type="title"/>
          </p:nvPr>
        </p:nvSpPr>
        <p:spPr>
          <a:xfrm>
            <a:off x="330199" y="1568069"/>
            <a:ext cx="6070601" cy="590931"/>
          </a:xfrm>
        </p:spPr>
        <p:txBody>
          <a:bodyPr/>
          <a:lstStyle/>
          <a:p>
            <a:r>
              <a:rPr lang="en-US" dirty="0"/>
              <a:t>Marian MT Model</a:t>
            </a:r>
          </a:p>
        </p:txBody>
      </p:sp>
      <p:sp>
        <p:nvSpPr>
          <p:cNvPr id="3" name="Slide Text">
            <a:extLst>
              <a:ext uri="{FF2B5EF4-FFF2-40B4-BE49-F238E27FC236}">
                <a16:creationId xmlns:a16="http://schemas.microsoft.com/office/drawing/2014/main" id="{4229366B-9DFE-0244-A864-A3ECC8897F6F}"/>
              </a:ext>
            </a:extLst>
          </p:cNvPr>
          <p:cNvSpPr>
            <a:spLocks noGrp="1"/>
          </p:cNvSpPr>
          <p:nvPr>
            <p:ph idx="1"/>
          </p:nvPr>
        </p:nvSpPr>
        <p:spPr>
          <a:xfrm>
            <a:off x="330199" y="2430658"/>
            <a:ext cx="7733938" cy="4191001"/>
          </a:xfrm>
        </p:spPr>
        <p:txBody>
          <a:bodyPr/>
          <a:lstStyle/>
          <a:p>
            <a:pPr marL="0" indent="0">
              <a:spcAft>
                <a:spcPts val="600"/>
              </a:spcAft>
              <a:buNone/>
            </a:pPr>
            <a:r>
              <a:rPr lang="en-US" sz="1400" dirty="0"/>
              <a:t>Marian MT, developed primarily by the Microsoft Translator team, is a state-of-the-art neural machine translation framework known for its efficiency and performance.. A key feature of Marian MT is its support for training custom models on specific language pairs, which makes it highly adaptable for a wide range of translation tasks. </a:t>
            </a:r>
          </a:p>
          <a:p>
            <a:pPr marL="0" indent="0">
              <a:spcAft>
                <a:spcPts val="600"/>
              </a:spcAft>
              <a:buNone/>
            </a:pPr>
            <a:r>
              <a:rPr lang="en-US" sz="1400" dirty="0"/>
              <a:t>Marian MT's architecture, built on the Transformer model, is enhanced with several sophisticated features. It employs layer normalization in each encoder and decoder layer, aiding in learning stability and faster convergence. Positional encoding is integral, providing crucial sequence order information, compensating for the self-attention mechanism's inherent lack of contextual awareness. The architecture also includes feed-forward networks within each layer, further processing the attention mechanism's output to capture complex textual relationships. Additionally, residual connections are implemented around each sub-layer to combat the vanishing gradient problem common in deep networks. </a:t>
            </a:r>
          </a:p>
        </p:txBody>
      </p:sp>
    </p:spTree>
    <p:extLst>
      <p:ext uri="{BB962C8B-B14F-4D97-AF65-F5344CB8AC3E}">
        <p14:creationId xmlns:p14="http://schemas.microsoft.com/office/powerpoint/2010/main" val="1919672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A5A6BD9C-352C-594C-84C3-B534C6BE8173}"/>
              </a:ext>
            </a:extLst>
          </p:cNvPr>
          <p:cNvSpPr>
            <a:spLocks noGrp="1"/>
          </p:cNvSpPr>
          <p:nvPr>
            <p:ph type="title"/>
          </p:nvPr>
        </p:nvSpPr>
        <p:spPr/>
        <p:txBody>
          <a:bodyPr/>
          <a:lstStyle/>
          <a:p>
            <a:r>
              <a:rPr lang="en-US" dirty="0"/>
              <a:t>Loss Function</a:t>
            </a:r>
          </a:p>
        </p:txBody>
      </p:sp>
      <p:sp>
        <p:nvSpPr>
          <p:cNvPr id="14" name="Compare Section - Text">
            <a:extLst>
              <a:ext uri="{FF2B5EF4-FFF2-40B4-BE49-F238E27FC236}">
                <a16:creationId xmlns:a16="http://schemas.microsoft.com/office/drawing/2014/main" id="{48B0953F-74D7-0140-8C86-93FC4F66A37B}"/>
              </a:ext>
            </a:extLst>
          </p:cNvPr>
          <p:cNvSpPr>
            <a:spLocks noGrp="1"/>
          </p:cNvSpPr>
          <p:nvPr>
            <p:ph sz="half" idx="2"/>
          </p:nvPr>
        </p:nvSpPr>
        <p:spPr>
          <a:xfrm>
            <a:off x="566927" y="2159727"/>
            <a:ext cx="7140159" cy="3971108"/>
          </a:xfrm>
        </p:spPr>
        <p:txBody>
          <a:bodyPr/>
          <a:lstStyle/>
          <a:p>
            <a:r>
              <a:rPr lang="en-US" sz="1600" b="1" dirty="0"/>
              <a:t>Negative Log-Likelihood (NLL) Loss</a:t>
            </a:r>
          </a:p>
          <a:p>
            <a:pPr marL="0" indent="0">
              <a:buNone/>
            </a:pPr>
            <a:r>
              <a:rPr lang="en-US" sz="1400" dirty="0"/>
              <a:t>Negative Log-Likelihood (NLL) Loss is a crucial loss function models that output probabilistic predictions. It calculates loss by taking the negative logarithm of the probability</a:t>
            </a:r>
          </a:p>
          <a:p>
            <a:pPr marL="0" indent="0">
              <a:buNone/>
            </a:pPr>
            <a:endParaRPr lang="en-US" sz="1400" dirty="0"/>
          </a:p>
          <a:p>
            <a:pPr marL="0" indent="0">
              <a:buNone/>
            </a:pPr>
            <a:r>
              <a:rPr lang="en-US" sz="1400" dirty="0"/>
              <a:t>Other Loss Function tried:</a:t>
            </a:r>
          </a:p>
          <a:p>
            <a:r>
              <a:rPr lang="en-US" sz="1600" b="1" dirty="0"/>
              <a:t>Cross Entropy Loss</a:t>
            </a:r>
          </a:p>
          <a:p>
            <a:pPr marL="0" indent="0">
              <a:buNone/>
            </a:pPr>
            <a:r>
              <a:rPr lang="en-US" sz="1400" dirty="0"/>
              <a:t>Cross-entropy loss measures the difference between two probability distributions - the actual output and the predicted output, making it a widely used loss function in classification tasks</a:t>
            </a:r>
          </a:p>
        </p:txBody>
      </p:sp>
      <p:sp>
        <p:nvSpPr>
          <p:cNvPr id="23" name="Slide Number">
            <a:extLst>
              <a:ext uri="{FF2B5EF4-FFF2-40B4-BE49-F238E27FC236}">
                <a16:creationId xmlns:a16="http://schemas.microsoft.com/office/drawing/2014/main" id="{692346D0-C19D-754C-B7FB-4EEAD59AF4EB}"/>
              </a:ext>
            </a:extLst>
          </p:cNvPr>
          <p:cNvSpPr>
            <a:spLocks noGrp="1"/>
          </p:cNvSpPr>
          <p:nvPr>
            <p:ph type="ftr" sz="quarter" idx="10"/>
          </p:nvPr>
        </p:nvSpPr>
        <p:spPr/>
        <p:txBody>
          <a:bodyPr/>
          <a:lstStyle/>
          <a:p>
            <a:fld id="{11612D8C-0CE2-8F48-B865-A1C7EEB20945}" type="slidenum">
              <a:rPr lang="en-US" smtClean="0"/>
              <a:t>11</a:t>
            </a:fld>
            <a:endParaRPr lang="en-US" dirty="0"/>
          </a:p>
        </p:txBody>
      </p:sp>
    </p:spTree>
    <p:extLst>
      <p:ext uri="{BB962C8B-B14F-4D97-AF65-F5344CB8AC3E}">
        <p14:creationId xmlns:p14="http://schemas.microsoft.com/office/powerpoint/2010/main" val="1082579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A5A6BD9C-352C-594C-84C3-B534C6BE8173}"/>
              </a:ext>
            </a:extLst>
          </p:cNvPr>
          <p:cNvSpPr>
            <a:spLocks noGrp="1"/>
          </p:cNvSpPr>
          <p:nvPr>
            <p:ph type="title"/>
          </p:nvPr>
        </p:nvSpPr>
        <p:spPr/>
        <p:txBody>
          <a:bodyPr/>
          <a:lstStyle/>
          <a:p>
            <a:r>
              <a:rPr lang="en-US" dirty="0"/>
              <a:t>Optimization Algorithms</a:t>
            </a:r>
          </a:p>
        </p:txBody>
      </p:sp>
      <p:sp>
        <p:nvSpPr>
          <p:cNvPr id="14" name="Compare Section - Text">
            <a:extLst>
              <a:ext uri="{FF2B5EF4-FFF2-40B4-BE49-F238E27FC236}">
                <a16:creationId xmlns:a16="http://schemas.microsoft.com/office/drawing/2014/main" id="{48B0953F-74D7-0140-8C86-93FC4F66A37B}"/>
              </a:ext>
            </a:extLst>
          </p:cNvPr>
          <p:cNvSpPr>
            <a:spLocks noGrp="1"/>
          </p:cNvSpPr>
          <p:nvPr>
            <p:ph sz="half" idx="2"/>
          </p:nvPr>
        </p:nvSpPr>
        <p:spPr>
          <a:xfrm>
            <a:off x="566927" y="2159727"/>
            <a:ext cx="7410124" cy="3971108"/>
          </a:xfrm>
        </p:spPr>
        <p:txBody>
          <a:bodyPr/>
          <a:lstStyle/>
          <a:p>
            <a:r>
              <a:rPr lang="en-US" sz="1600" b="1" dirty="0"/>
              <a:t>Adam Optimizer: </a:t>
            </a:r>
            <a:r>
              <a:rPr lang="en-US" sz="1400" dirty="0"/>
              <a:t>The Adam Optimizer, standing for Adaptive Moment Estimation is highly effective in language translation models, enabling rapid convergence and enhanced performance through efficient navigation of complex optimization challenges.</a:t>
            </a:r>
          </a:p>
          <a:p>
            <a:endParaRPr lang="en-US" sz="1400" dirty="0"/>
          </a:p>
          <a:p>
            <a:pPr marL="0" indent="0">
              <a:buNone/>
            </a:pPr>
            <a:r>
              <a:rPr lang="en-US" sz="1400" dirty="0"/>
              <a:t>Other Optimization Algorithms tried:</a:t>
            </a:r>
          </a:p>
          <a:p>
            <a:r>
              <a:rPr lang="en-US" sz="1600" b="1" dirty="0" err="1"/>
              <a:t>Adagrad</a:t>
            </a:r>
            <a:r>
              <a:rPr lang="en-US" sz="1600" b="1" dirty="0"/>
              <a:t> (</a:t>
            </a:r>
            <a:r>
              <a:rPr lang="en-US" sz="1600" b="1" dirty="0" err="1"/>
              <a:t>Adpative</a:t>
            </a:r>
            <a:r>
              <a:rPr lang="en-US" sz="1600" b="1" dirty="0"/>
              <a:t> Gradient) Optimizer </a:t>
            </a:r>
          </a:p>
          <a:p>
            <a:pPr marL="0" indent="0">
              <a:buNone/>
            </a:pPr>
            <a:r>
              <a:rPr lang="en-US" sz="1400" dirty="0" err="1"/>
              <a:t>Adagrad's</a:t>
            </a:r>
            <a:r>
              <a:rPr lang="en-US" sz="1400" dirty="0"/>
              <a:t> rapidly decreasing learning rates and less effective handling of dense data reduce its suitability for language translation tasks.</a:t>
            </a:r>
          </a:p>
          <a:p>
            <a:r>
              <a:rPr lang="en-US" sz="1600" b="1" dirty="0"/>
              <a:t>SGD </a:t>
            </a:r>
            <a:r>
              <a:rPr lang="en-US" sz="1600" b="1" i="0" dirty="0">
                <a:effectLst/>
                <a:latin typeface="Söhne"/>
              </a:rPr>
              <a:t>(Stochastic Gradient Descent) Optimize</a:t>
            </a:r>
            <a:r>
              <a:rPr lang="en-US" sz="1600" b="1" dirty="0">
                <a:latin typeface="Söhne"/>
              </a:rPr>
              <a:t>r</a:t>
            </a:r>
          </a:p>
          <a:p>
            <a:pPr marL="0" indent="0">
              <a:buNone/>
            </a:pPr>
            <a:r>
              <a:rPr lang="en-US" sz="1400" dirty="0"/>
              <a:t>SGD's lack of adaptive learning rates and slower convergence make it less efficient for the intricate and interdependent parameter adjustments required in language translation models.</a:t>
            </a:r>
          </a:p>
        </p:txBody>
      </p:sp>
      <p:sp>
        <p:nvSpPr>
          <p:cNvPr id="23" name="Slide Number">
            <a:extLst>
              <a:ext uri="{FF2B5EF4-FFF2-40B4-BE49-F238E27FC236}">
                <a16:creationId xmlns:a16="http://schemas.microsoft.com/office/drawing/2014/main" id="{692346D0-C19D-754C-B7FB-4EEAD59AF4EB}"/>
              </a:ext>
            </a:extLst>
          </p:cNvPr>
          <p:cNvSpPr>
            <a:spLocks noGrp="1"/>
          </p:cNvSpPr>
          <p:nvPr>
            <p:ph type="ftr" sz="quarter" idx="10"/>
          </p:nvPr>
        </p:nvSpPr>
        <p:spPr/>
        <p:txBody>
          <a:bodyPr/>
          <a:lstStyle/>
          <a:p>
            <a:fld id="{11612D8C-0CE2-8F48-B865-A1C7EEB20945}" type="slidenum">
              <a:rPr lang="en-US" smtClean="0"/>
              <a:t>12</a:t>
            </a:fld>
            <a:endParaRPr lang="en-US" dirty="0"/>
          </a:p>
        </p:txBody>
      </p:sp>
    </p:spTree>
    <p:extLst>
      <p:ext uri="{BB962C8B-B14F-4D97-AF65-F5344CB8AC3E}">
        <p14:creationId xmlns:p14="http://schemas.microsoft.com/office/powerpoint/2010/main" val="73193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a:extLst>
              <a:ext uri="{FF2B5EF4-FFF2-40B4-BE49-F238E27FC236}">
                <a16:creationId xmlns:a16="http://schemas.microsoft.com/office/drawing/2014/main" id="{692346D0-C19D-754C-B7FB-4EEAD59AF4EB}"/>
              </a:ext>
            </a:extLst>
          </p:cNvPr>
          <p:cNvSpPr>
            <a:spLocks noGrp="1"/>
          </p:cNvSpPr>
          <p:nvPr>
            <p:ph type="ftr" sz="quarter" idx="10"/>
          </p:nvPr>
        </p:nvSpPr>
        <p:spPr/>
        <p:txBody>
          <a:bodyPr/>
          <a:lstStyle/>
          <a:p>
            <a:fld id="{11612D8C-0CE2-8F48-B865-A1C7EEB20945}" type="slidenum">
              <a:rPr lang="en-US" smtClean="0"/>
              <a:t>13</a:t>
            </a:fld>
            <a:endParaRPr lang="en-US" dirty="0"/>
          </a:p>
        </p:txBody>
      </p:sp>
      <p:pic>
        <p:nvPicPr>
          <p:cNvPr id="3" name="Content Placeholder 2">
            <a:extLst>
              <a:ext uri="{FF2B5EF4-FFF2-40B4-BE49-F238E27FC236}">
                <a16:creationId xmlns:a16="http://schemas.microsoft.com/office/drawing/2014/main" id="{9F9561CE-7F0D-7B4B-20F9-CA1854F72145}"/>
              </a:ext>
            </a:extLst>
          </p:cNvPr>
          <p:cNvPicPr>
            <a:picLocks noGrp="1" noChangeAspect="1"/>
          </p:cNvPicPr>
          <p:nvPr>
            <p:ph sz="half" idx="2"/>
          </p:nvPr>
        </p:nvPicPr>
        <p:blipFill>
          <a:blip r:embed="rId2"/>
          <a:stretch>
            <a:fillRect/>
          </a:stretch>
        </p:blipFill>
        <p:spPr>
          <a:xfrm>
            <a:off x="597117" y="1430867"/>
            <a:ext cx="3892010" cy="2556933"/>
          </a:xfrm>
          <a:prstGeom prst="rect">
            <a:avLst/>
          </a:prstGeom>
        </p:spPr>
      </p:pic>
      <p:sp>
        <p:nvSpPr>
          <p:cNvPr id="4" name="TextBox 3">
            <a:extLst>
              <a:ext uri="{FF2B5EF4-FFF2-40B4-BE49-F238E27FC236}">
                <a16:creationId xmlns:a16="http://schemas.microsoft.com/office/drawing/2014/main" id="{2A00230D-CEA1-A1C5-CC79-3ED1FEB2BF6A}"/>
              </a:ext>
            </a:extLst>
          </p:cNvPr>
          <p:cNvSpPr txBox="1"/>
          <p:nvPr/>
        </p:nvSpPr>
        <p:spPr>
          <a:xfrm>
            <a:off x="245533" y="1061535"/>
            <a:ext cx="6306085" cy="369332"/>
          </a:xfrm>
          <a:prstGeom prst="rect">
            <a:avLst/>
          </a:prstGeom>
          <a:noFill/>
        </p:spPr>
        <p:txBody>
          <a:bodyPr wrap="none" rtlCol="0">
            <a:spAutoFit/>
          </a:bodyPr>
          <a:lstStyle/>
          <a:p>
            <a:r>
              <a:rPr lang="en-US" dirty="0"/>
              <a:t>Validation Loss on different optimization and Loss Functions</a:t>
            </a:r>
          </a:p>
        </p:txBody>
      </p:sp>
      <p:pic>
        <p:nvPicPr>
          <p:cNvPr id="5" name="Picture 4">
            <a:extLst>
              <a:ext uri="{FF2B5EF4-FFF2-40B4-BE49-F238E27FC236}">
                <a16:creationId xmlns:a16="http://schemas.microsoft.com/office/drawing/2014/main" id="{1D16198D-077B-2876-D95C-42EA47546CFE}"/>
              </a:ext>
            </a:extLst>
          </p:cNvPr>
          <p:cNvPicPr>
            <a:picLocks noChangeAspect="1"/>
          </p:cNvPicPr>
          <p:nvPr/>
        </p:nvPicPr>
        <p:blipFill>
          <a:blip r:embed="rId3"/>
          <a:stretch>
            <a:fillRect/>
          </a:stretch>
        </p:blipFill>
        <p:spPr>
          <a:xfrm>
            <a:off x="5164666" y="3987800"/>
            <a:ext cx="3913673" cy="2556933"/>
          </a:xfrm>
          <a:prstGeom prst="rect">
            <a:avLst/>
          </a:prstGeom>
        </p:spPr>
      </p:pic>
      <p:sp>
        <p:nvSpPr>
          <p:cNvPr id="6" name="TextBox 5">
            <a:extLst>
              <a:ext uri="{FF2B5EF4-FFF2-40B4-BE49-F238E27FC236}">
                <a16:creationId xmlns:a16="http://schemas.microsoft.com/office/drawing/2014/main" id="{F540F867-D46F-CEEB-E52D-702EA800C4D1}"/>
              </a:ext>
            </a:extLst>
          </p:cNvPr>
          <p:cNvSpPr txBox="1"/>
          <p:nvPr/>
        </p:nvSpPr>
        <p:spPr>
          <a:xfrm>
            <a:off x="4927599" y="3618468"/>
            <a:ext cx="6135077" cy="369332"/>
          </a:xfrm>
          <a:prstGeom prst="rect">
            <a:avLst/>
          </a:prstGeom>
          <a:noFill/>
        </p:spPr>
        <p:txBody>
          <a:bodyPr wrap="none" rtlCol="0">
            <a:spAutoFit/>
          </a:bodyPr>
          <a:lstStyle/>
          <a:p>
            <a:r>
              <a:rPr lang="en-US" dirty="0"/>
              <a:t>Training Loss on different optimization and Loss Functions</a:t>
            </a:r>
          </a:p>
        </p:txBody>
      </p:sp>
    </p:spTree>
    <p:extLst>
      <p:ext uri="{BB962C8B-B14F-4D97-AF65-F5344CB8AC3E}">
        <p14:creationId xmlns:p14="http://schemas.microsoft.com/office/powerpoint/2010/main" val="3403798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a:extLst>
              <a:ext uri="{FF2B5EF4-FFF2-40B4-BE49-F238E27FC236}">
                <a16:creationId xmlns:a16="http://schemas.microsoft.com/office/drawing/2014/main" id="{692346D0-C19D-754C-B7FB-4EEAD59AF4EB}"/>
              </a:ext>
            </a:extLst>
          </p:cNvPr>
          <p:cNvSpPr>
            <a:spLocks noGrp="1"/>
          </p:cNvSpPr>
          <p:nvPr>
            <p:ph type="ftr" sz="quarter" idx="10"/>
          </p:nvPr>
        </p:nvSpPr>
        <p:spPr/>
        <p:txBody>
          <a:bodyPr/>
          <a:lstStyle/>
          <a:p>
            <a:fld id="{11612D8C-0CE2-8F48-B865-A1C7EEB20945}" type="slidenum">
              <a:rPr lang="en-US" smtClean="0"/>
              <a:t>14</a:t>
            </a:fld>
            <a:endParaRPr lang="en-US" dirty="0"/>
          </a:p>
        </p:txBody>
      </p:sp>
      <p:sp>
        <p:nvSpPr>
          <p:cNvPr id="4" name="TextBox 3">
            <a:extLst>
              <a:ext uri="{FF2B5EF4-FFF2-40B4-BE49-F238E27FC236}">
                <a16:creationId xmlns:a16="http://schemas.microsoft.com/office/drawing/2014/main" id="{2A00230D-CEA1-A1C5-CC79-3ED1FEB2BF6A}"/>
              </a:ext>
            </a:extLst>
          </p:cNvPr>
          <p:cNvSpPr txBox="1"/>
          <p:nvPr/>
        </p:nvSpPr>
        <p:spPr>
          <a:xfrm>
            <a:off x="2065085" y="1701335"/>
            <a:ext cx="1345240" cy="369332"/>
          </a:xfrm>
          <a:prstGeom prst="rect">
            <a:avLst/>
          </a:prstGeom>
          <a:noFill/>
        </p:spPr>
        <p:txBody>
          <a:bodyPr wrap="none" rtlCol="0">
            <a:spAutoFit/>
          </a:bodyPr>
          <a:lstStyle/>
          <a:p>
            <a:r>
              <a:rPr lang="en-US" dirty="0">
                <a:solidFill>
                  <a:schemeClr val="tx2"/>
                </a:solidFill>
                <a:latin typeface="Georgia" panose="02040502050405020303" pitchFamily="18" charset="0"/>
                <a:ea typeface="+mj-ea"/>
                <a:cs typeface="+mj-cs"/>
              </a:rPr>
              <a:t>Marian MT</a:t>
            </a:r>
          </a:p>
        </p:txBody>
      </p:sp>
      <p:pic>
        <p:nvPicPr>
          <p:cNvPr id="12" name="Content Placeholder 11">
            <a:extLst>
              <a:ext uri="{FF2B5EF4-FFF2-40B4-BE49-F238E27FC236}">
                <a16:creationId xmlns:a16="http://schemas.microsoft.com/office/drawing/2014/main" id="{7FAADF9E-3187-2499-F3AF-C3D9345BB3C1}"/>
              </a:ext>
            </a:extLst>
          </p:cNvPr>
          <p:cNvPicPr>
            <a:picLocks noGrp="1" noChangeAspect="1"/>
          </p:cNvPicPr>
          <p:nvPr>
            <p:ph sz="half" idx="2"/>
          </p:nvPr>
        </p:nvPicPr>
        <p:blipFill>
          <a:blip r:embed="rId2"/>
          <a:stretch>
            <a:fillRect/>
          </a:stretch>
        </p:blipFill>
        <p:spPr>
          <a:xfrm>
            <a:off x="200809" y="2408345"/>
            <a:ext cx="2536896" cy="2320684"/>
          </a:xfrm>
          <a:prstGeom prst="rect">
            <a:avLst/>
          </a:prstGeom>
        </p:spPr>
      </p:pic>
      <p:sp>
        <p:nvSpPr>
          <p:cNvPr id="8" name="TextBox 7">
            <a:extLst>
              <a:ext uri="{FF2B5EF4-FFF2-40B4-BE49-F238E27FC236}">
                <a16:creationId xmlns:a16="http://schemas.microsoft.com/office/drawing/2014/main" id="{15C76BC7-FB72-FB60-A00E-4C891E0F3319}"/>
              </a:ext>
            </a:extLst>
          </p:cNvPr>
          <p:cNvSpPr txBox="1"/>
          <p:nvPr/>
        </p:nvSpPr>
        <p:spPr>
          <a:xfrm>
            <a:off x="8166454" y="1697334"/>
            <a:ext cx="1239521" cy="369332"/>
          </a:xfrm>
          <a:prstGeom prst="rect">
            <a:avLst/>
          </a:prstGeom>
          <a:noFill/>
        </p:spPr>
        <p:txBody>
          <a:bodyPr wrap="square" rtlCol="0">
            <a:spAutoFit/>
          </a:bodyPr>
          <a:lstStyle/>
          <a:p>
            <a:r>
              <a:rPr lang="en-US" dirty="0">
                <a:solidFill>
                  <a:schemeClr val="tx2"/>
                </a:solidFill>
                <a:latin typeface="Georgia" panose="02040502050405020303" pitchFamily="18" charset="0"/>
                <a:ea typeface="+mj-ea"/>
                <a:cs typeface="+mj-cs"/>
              </a:rPr>
              <a:t>T5 Model</a:t>
            </a:r>
          </a:p>
        </p:txBody>
      </p:sp>
      <p:pic>
        <p:nvPicPr>
          <p:cNvPr id="10" name="Picture 9">
            <a:extLst>
              <a:ext uri="{FF2B5EF4-FFF2-40B4-BE49-F238E27FC236}">
                <a16:creationId xmlns:a16="http://schemas.microsoft.com/office/drawing/2014/main" id="{A4618BEB-2576-C282-DE10-05291CAF1B32}"/>
              </a:ext>
            </a:extLst>
          </p:cNvPr>
          <p:cNvPicPr>
            <a:picLocks noChangeAspect="1"/>
          </p:cNvPicPr>
          <p:nvPr/>
        </p:nvPicPr>
        <p:blipFill>
          <a:blip r:embed="rId3"/>
          <a:stretch>
            <a:fillRect/>
          </a:stretch>
        </p:blipFill>
        <p:spPr>
          <a:xfrm>
            <a:off x="6096000" y="2408345"/>
            <a:ext cx="2515982" cy="2406157"/>
          </a:xfrm>
          <a:prstGeom prst="rect">
            <a:avLst/>
          </a:prstGeom>
        </p:spPr>
      </p:pic>
      <p:pic>
        <p:nvPicPr>
          <p:cNvPr id="11" name="Picture 10">
            <a:extLst>
              <a:ext uri="{FF2B5EF4-FFF2-40B4-BE49-F238E27FC236}">
                <a16:creationId xmlns:a16="http://schemas.microsoft.com/office/drawing/2014/main" id="{08EE7271-1332-EE5A-A66A-9DE4352AF3B0}"/>
              </a:ext>
            </a:extLst>
          </p:cNvPr>
          <p:cNvPicPr>
            <a:picLocks noChangeAspect="1"/>
          </p:cNvPicPr>
          <p:nvPr/>
        </p:nvPicPr>
        <p:blipFill>
          <a:blip r:embed="rId4"/>
          <a:stretch>
            <a:fillRect/>
          </a:stretch>
        </p:blipFill>
        <p:spPr>
          <a:xfrm>
            <a:off x="8786215" y="2453418"/>
            <a:ext cx="2565129" cy="2361084"/>
          </a:xfrm>
          <a:prstGeom prst="rect">
            <a:avLst/>
          </a:prstGeom>
        </p:spPr>
      </p:pic>
      <p:pic>
        <p:nvPicPr>
          <p:cNvPr id="13" name="Picture 12">
            <a:extLst>
              <a:ext uri="{FF2B5EF4-FFF2-40B4-BE49-F238E27FC236}">
                <a16:creationId xmlns:a16="http://schemas.microsoft.com/office/drawing/2014/main" id="{3B3D3DE8-97ED-3F61-5006-3AC78F59960F}"/>
              </a:ext>
            </a:extLst>
          </p:cNvPr>
          <p:cNvPicPr>
            <a:picLocks noChangeAspect="1"/>
          </p:cNvPicPr>
          <p:nvPr/>
        </p:nvPicPr>
        <p:blipFill>
          <a:blip r:embed="rId5"/>
          <a:stretch>
            <a:fillRect/>
          </a:stretch>
        </p:blipFill>
        <p:spPr>
          <a:xfrm>
            <a:off x="2620730" y="2408345"/>
            <a:ext cx="2521239" cy="2320685"/>
          </a:xfrm>
          <a:prstGeom prst="rect">
            <a:avLst/>
          </a:prstGeom>
        </p:spPr>
      </p:pic>
    </p:spTree>
    <p:extLst>
      <p:ext uri="{BB962C8B-B14F-4D97-AF65-F5344CB8AC3E}">
        <p14:creationId xmlns:p14="http://schemas.microsoft.com/office/powerpoint/2010/main" val="2788673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A5A6BD9C-352C-594C-84C3-B534C6BE8173}"/>
              </a:ext>
            </a:extLst>
          </p:cNvPr>
          <p:cNvSpPr>
            <a:spLocks noGrp="1"/>
          </p:cNvSpPr>
          <p:nvPr>
            <p:ph type="title"/>
          </p:nvPr>
        </p:nvSpPr>
        <p:spPr/>
        <p:txBody>
          <a:bodyPr/>
          <a:lstStyle/>
          <a:p>
            <a:r>
              <a:rPr lang="en-US" dirty="0"/>
              <a:t>Evaluation Metrics</a:t>
            </a:r>
          </a:p>
        </p:txBody>
      </p:sp>
      <p:sp>
        <p:nvSpPr>
          <p:cNvPr id="14" name="Compare Section - Text">
            <a:extLst>
              <a:ext uri="{FF2B5EF4-FFF2-40B4-BE49-F238E27FC236}">
                <a16:creationId xmlns:a16="http://schemas.microsoft.com/office/drawing/2014/main" id="{48B0953F-74D7-0140-8C86-93FC4F66A37B}"/>
              </a:ext>
            </a:extLst>
          </p:cNvPr>
          <p:cNvSpPr>
            <a:spLocks noGrp="1"/>
          </p:cNvSpPr>
          <p:nvPr>
            <p:ph sz="half" idx="2"/>
          </p:nvPr>
        </p:nvSpPr>
        <p:spPr>
          <a:xfrm>
            <a:off x="566927" y="2159727"/>
            <a:ext cx="8035206" cy="3971108"/>
          </a:xfrm>
        </p:spPr>
        <p:txBody>
          <a:bodyPr/>
          <a:lstStyle/>
          <a:p>
            <a:r>
              <a:rPr lang="en-US" sz="1400" b="1" dirty="0"/>
              <a:t>BLEU Score (Bilingual Evaluation Understudy): </a:t>
            </a:r>
            <a:r>
              <a:rPr lang="en-US" sz="1400" dirty="0"/>
              <a:t>BLEU Score evaluates the quality of machine-translated text by comparing it with one or more reference translations, emphasizing the frequency of correctly predicted words or phrases.</a:t>
            </a:r>
          </a:p>
          <a:p>
            <a:r>
              <a:rPr lang="en-US" sz="1400" b="1" dirty="0"/>
              <a:t>METEOR Score (Metric for Evaluation of Translation with Explicit Ordering): </a:t>
            </a:r>
            <a:r>
              <a:rPr lang="en-US" sz="1400" dirty="0"/>
              <a:t>METEOR Score evaluates translation quality by considering both precision and recall, and includes additional features like synonym matching and stemming. </a:t>
            </a:r>
          </a:p>
          <a:p>
            <a:r>
              <a:rPr lang="en-US" sz="1400" b="1" dirty="0"/>
              <a:t>BERT F1: </a:t>
            </a:r>
            <a:r>
              <a:rPr lang="en-US" sz="1400" dirty="0"/>
              <a:t>This metric, captures the contextual alignment of the predicted and reference texts, offering a more in-depth analysis than traditional F1 measures.</a:t>
            </a:r>
          </a:p>
          <a:p>
            <a:r>
              <a:rPr lang="en-US" sz="1400" b="1" dirty="0"/>
              <a:t>BERT Precision: </a:t>
            </a:r>
            <a:r>
              <a:rPr lang="en-US" sz="1400" dirty="0"/>
              <a:t>BERT Precision leverages BERT's deep understanding of context and language nuances, offering a more refined precision measurement.</a:t>
            </a:r>
          </a:p>
          <a:p>
            <a:r>
              <a:rPr lang="en-US" sz="1400" b="1" dirty="0"/>
              <a:t>BERT Recall: </a:t>
            </a:r>
            <a:r>
              <a:rPr lang="en-US" sz="1400" dirty="0"/>
              <a:t>BERT Recall calculates recall, the proportion of correctly predicted positive observations to all actual positives, using BERT embeddings. </a:t>
            </a:r>
          </a:p>
          <a:p>
            <a:endParaRPr lang="en-US" sz="1400" dirty="0"/>
          </a:p>
        </p:txBody>
      </p:sp>
      <p:sp>
        <p:nvSpPr>
          <p:cNvPr id="23" name="Slide Number">
            <a:extLst>
              <a:ext uri="{FF2B5EF4-FFF2-40B4-BE49-F238E27FC236}">
                <a16:creationId xmlns:a16="http://schemas.microsoft.com/office/drawing/2014/main" id="{692346D0-C19D-754C-B7FB-4EEAD59AF4EB}"/>
              </a:ext>
            </a:extLst>
          </p:cNvPr>
          <p:cNvSpPr>
            <a:spLocks noGrp="1"/>
          </p:cNvSpPr>
          <p:nvPr>
            <p:ph type="ftr" sz="quarter" idx="10"/>
          </p:nvPr>
        </p:nvSpPr>
        <p:spPr/>
        <p:txBody>
          <a:bodyPr/>
          <a:lstStyle/>
          <a:p>
            <a:fld id="{11612D8C-0CE2-8F48-B865-A1C7EEB20945}" type="slidenum">
              <a:rPr lang="en-US" smtClean="0"/>
              <a:t>15</a:t>
            </a:fld>
            <a:endParaRPr lang="en-US" dirty="0"/>
          </a:p>
        </p:txBody>
      </p:sp>
    </p:spTree>
    <p:extLst>
      <p:ext uri="{BB962C8B-B14F-4D97-AF65-F5344CB8AC3E}">
        <p14:creationId xmlns:p14="http://schemas.microsoft.com/office/powerpoint/2010/main" val="2486553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A5A6BD9C-352C-594C-84C3-B534C6BE8173}"/>
              </a:ext>
            </a:extLst>
          </p:cNvPr>
          <p:cNvSpPr>
            <a:spLocks noGrp="1"/>
          </p:cNvSpPr>
          <p:nvPr>
            <p:ph type="title"/>
          </p:nvPr>
        </p:nvSpPr>
        <p:spPr/>
        <p:txBody>
          <a:bodyPr/>
          <a:lstStyle/>
          <a:p>
            <a:r>
              <a:rPr lang="en-US" dirty="0"/>
              <a:t>Evaluation Metrics on Different Models</a:t>
            </a:r>
          </a:p>
        </p:txBody>
      </p:sp>
      <p:sp>
        <p:nvSpPr>
          <p:cNvPr id="23" name="Slide Number">
            <a:extLst>
              <a:ext uri="{FF2B5EF4-FFF2-40B4-BE49-F238E27FC236}">
                <a16:creationId xmlns:a16="http://schemas.microsoft.com/office/drawing/2014/main" id="{692346D0-C19D-754C-B7FB-4EEAD59AF4EB}"/>
              </a:ext>
            </a:extLst>
          </p:cNvPr>
          <p:cNvSpPr>
            <a:spLocks noGrp="1"/>
          </p:cNvSpPr>
          <p:nvPr>
            <p:ph type="ftr" sz="quarter" idx="10"/>
          </p:nvPr>
        </p:nvSpPr>
        <p:spPr/>
        <p:txBody>
          <a:bodyPr/>
          <a:lstStyle/>
          <a:p>
            <a:fld id="{11612D8C-0CE2-8F48-B865-A1C7EEB20945}" type="slidenum">
              <a:rPr lang="en-US" smtClean="0"/>
              <a:t>16</a:t>
            </a:fld>
            <a:endParaRPr lang="en-US" dirty="0"/>
          </a:p>
        </p:txBody>
      </p:sp>
      <p:graphicFrame>
        <p:nvGraphicFramePr>
          <p:cNvPr id="2" name="Table 1">
            <a:extLst>
              <a:ext uri="{FF2B5EF4-FFF2-40B4-BE49-F238E27FC236}">
                <a16:creationId xmlns:a16="http://schemas.microsoft.com/office/drawing/2014/main" id="{46DCEA6B-969E-F996-6CDC-760354E381FE}"/>
              </a:ext>
            </a:extLst>
          </p:cNvPr>
          <p:cNvGraphicFramePr>
            <a:graphicFrameLocks noGrp="1"/>
          </p:cNvGraphicFramePr>
          <p:nvPr>
            <p:extLst>
              <p:ext uri="{D42A27DB-BD31-4B8C-83A1-F6EECF244321}">
                <p14:modId xmlns:p14="http://schemas.microsoft.com/office/powerpoint/2010/main" val="267167540"/>
              </p:ext>
            </p:extLst>
          </p:nvPr>
        </p:nvGraphicFramePr>
        <p:xfrm>
          <a:off x="566928" y="2387597"/>
          <a:ext cx="8128000" cy="361527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152150237"/>
                    </a:ext>
                  </a:extLst>
                </a:gridCol>
                <a:gridCol w="2032000">
                  <a:extLst>
                    <a:ext uri="{9D8B030D-6E8A-4147-A177-3AD203B41FA5}">
                      <a16:colId xmlns:a16="http://schemas.microsoft.com/office/drawing/2014/main" val="3914803121"/>
                    </a:ext>
                  </a:extLst>
                </a:gridCol>
                <a:gridCol w="2032000">
                  <a:extLst>
                    <a:ext uri="{9D8B030D-6E8A-4147-A177-3AD203B41FA5}">
                      <a16:colId xmlns:a16="http://schemas.microsoft.com/office/drawing/2014/main" val="4228655446"/>
                    </a:ext>
                  </a:extLst>
                </a:gridCol>
                <a:gridCol w="2032000">
                  <a:extLst>
                    <a:ext uri="{9D8B030D-6E8A-4147-A177-3AD203B41FA5}">
                      <a16:colId xmlns:a16="http://schemas.microsoft.com/office/drawing/2014/main" val="2323652880"/>
                    </a:ext>
                  </a:extLst>
                </a:gridCol>
              </a:tblGrid>
              <a:tr h="602545">
                <a:tc>
                  <a:txBody>
                    <a:bodyPr/>
                    <a:lstStyle/>
                    <a:p>
                      <a:r>
                        <a:rPr lang="en-US" b="1" dirty="0"/>
                        <a:t>Models/Scores</a:t>
                      </a:r>
                    </a:p>
                  </a:txBody>
                  <a:tcPr/>
                </a:tc>
                <a:tc>
                  <a:txBody>
                    <a:bodyPr/>
                    <a:lstStyle/>
                    <a:p>
                      <a:r>
                        <a:rPr lang="en-US" sz="1600" dirty="0"/>
                        <a:t>Encoder-Decoder with Attention</a:t>
                      </a:r>
                    </a:p>
                  </a:txBody>
                  <a:tcPr/>
                </a:tc>
                <a:tc>
                  <a:txBody>
                    <a:bodyPr/>
                    <a:lstStyle/>
                    <a:p>
                      <a:r>
                        <a:rPr lang="en-US" sz="1600" dirty="0"/>
                        <a:t>T5 Model</a:t>
                      </a:r>
                    </a:p>
                  </a:txBody>
                  <a:tcPr/>
                </a:tc>
                <a:tc>
                  <a:txBody>
                    <a:bodyPr/>
                    <a:lstStyle/>
                    <a:p>
                      <a:r>
                        <a:rPr lang="en-US" sz="1600" dirty="0"/>
                        <a:t>Marian MT Model</a:t>
                      </a:r>
                    </a:p>
                  </a:txBody>
                  <a:tcPr/>
                </a:tc>
                <a:extLst>
                  <a:ext uri="{0D108BD9-81ED-4DB2-BD59-A6C34878D82A}">
                    <a16:rowId xmlns:a16="http://schemas.microsoft.com/office/drawing/2014/main" val="775139315"/>
                  </a:ext>
                </a:extLst>
              </a:tr>
              <a:tr h="602545">
                <a:tc>
                  <a:txBody>
                    <a:bodyPr/>
                    <a:lstStyle/>
                    <a:p>
                      <a:r>
                        <a:rPr lang="en-US" sz="1600" dirty="0"/>
                        <a:t>Bleu Score</a:t>
                      </a:r>
                    </a:p>
                  </a:txBody>
                  <a:tcPr/>
                </a:tc>
                <a:tc>
                  <a:txBody>
                    <a:bodyPr/>
                    <a:lstStyle/>
                    <a:p>
                      <a:r>
                        <a:rPr lang="en-US" dirty="0"/>
                        <a:t>26.56</a:t>
                      </a:r>
                    </a:p>
                  </a:txBody>
                  <a:tcPr/>
                </a:tc>
                <a:tc>
                  <a:txBody>
                    <a:bodyPr/>
                    <a:lstStyle/>
                    <a:p>
                      <a:r>
                        <a:rPr lang="en-US" dirty="0"/>
                        <a:t>19.72</a:t>
                      </a:r>
                    </a:p>
                  </a:txBody>
                  <a:tcPr/>
                </a:tc>
                <a:tc>
                  <a:txBody>
                    <a:bodyPr/>
                    <a:lstStyle/>
                    <a:p>
                      <a:r>
                        <a:rPr lang="en-US" dirty="0"/>
                        <a:t>41.28</a:t>
                      </a:r>
                    </a:p>
                  </a:txBody>
                  <a:tcPr/>
                </a:tc>
                <a:extLst>
                  <a:ext uri="{0D108BD9-81ED-4DB2-BD59-A6C34878D82A}">
                    <a16:rowId xmlns:a16="http://schemas.microsoft.com/office/drawing/2014/main" val="2844848524"/>
                  </a:ext>
                </a:extLst>
              </a:tr>
              <a:tr h="602545">
                <a:tc>
                  <a:txBody>
                    <a:bodyPr/>
                    <a:lstStyle/>
                    <a:p>
                      <a:r>
                        <a:rPr lang="en-US" sz="1600" dirty="0"/>
                        <a:t>Meteor Score</a:t>
                      </a:r>
                    </a:p>
                  </a:txBody>
                  <a:tcPr/>
                </a:tc>
                <a:tc>
                  <a:txBody>
                    <a:bodyPr/>
                    <a:lstStyle/>
                    <a:p>
                      <a:r>
                        <a:rPr lang="en-US" dirty="0"/>
                        <a:t>34.25</a:t>
                      </a:r>
                    </a:p>
                  </a:txBody>
                  <a:tcPr/>
                </a:tc>
                <a:tc>
                  <a:txBody>
                    <a:bodyPr/>
                    <a:lstStyle/>
                    <a:p>
                      <a:r>
                        <a:rPr lang="en-US" dirty="0"/>
                        <a:t>48.09</a:t>
                      </a:r>
                    </a:p>
                  </a:txBody>
                  <a:tcPr/>
                </a:tc>
                <a:tc>
                  <a:txBody>
                    <a:bodyPr/>
                    <a:lstStyle/>
                    <a:p>
                      <a:r>
                        <a:rPr lang="en-US" dirty="0"/>
                        <a:t>69.73</a:t>
                      </a:r>
                    </a:p>
                  </a:txBody>
                  <a:tcPr/>
                </a:tc>
                <a:extLst>
                  <a:ext uri="{0D108BD9-81ED-4DB2-BD59-A6C34878D82A}">
                    <a16:rowId xmlns:a16="http://schemas.microsoft.com/office/drawing/2014/main" val="1236314463"/>
                  </a:ext>
                </a:extLst>
              </a:tr>
              <a:tr h="602545">
                <a:tc>
                  <a:txBody>
                    <a:bodyPr/>
                    <a:lstStyle/>
                    <a:p>
                      <a:r>
                        <a:rPr lang="en-US" sz="1600" dirty="0"/>
                        <a:t>BERT Precision</a:t>
                      </a:r>
                    </a:p>
                  </a:txBody>
                  <a:tcPr/>
                </a:tc>
                <a:tc>
                  <a:txBody>
                    <a:bodyPr/>
                    <a:lstStyle/>
                    <a:p>
                      <a:r>
                        <a:rPr lang="en-US" dirty="0"/>
                        <a:t>84.45</a:t>
                      </a:r>
                    </a:p>
                  </a:txBody>
                  <a:tcPr/>
                </a:tc>
                <a:tc>
                  <a:txBody>
                    <a:bodyPr/>
                    <a:lstStyle/>
                    <a:p>
                      <a:r>
                        <a:rPr lang="en-US" dirty="0"/>
                        <a:t>93.16</a:t>
                      </a:r>
                    </a:p>
                  </a:txBody>
                  <a:tcPr/>
                </a:tc>
                <a:tc>
                  <a:txBody>
                    <a:bodyPr/>
                    <a:lstStyle/>
                    <a:p>
                      <a:r>
                        <a:rPr lang="en-US" dirty="0"/>
                        <a:t>94.97</a:t>
                      </a:r>
                    </a:p>
                  </a:txBody>
                  <a:tcPr/>
                </a:tc>
                <a:extLst>
                  <a:ext uri="{0D108BD9-81ED-4DB2-BD59-A6C34878D82A}">
                    <a16:rowId xmlns:a16="http://schemas.microsoft.com/office/drawing/2014/main" val="2635665702"/>
                  </a:ext>
                </a:extLst>
              </a:tr>
              <a:tr h="602545">
                <a:tc>
                  <a:txBody>
                    <a:bodyPr/>
                    <a:lstStyle/>
                    <a:p>
                      <a:r>
                        <a:rPr lang="en-US" sz="1600" dirty="0"/>
                        <a:t>BERT Recall</a:t>
                      </a:r>
                    </a:p>
                  </a:txBody>
                  <a:tcPr/>
                </a:tc>
                <a:tc>
                  <a:txBody>
                    <a:bodyPr/>
                    <a:lstStyle/>
                    <a:p>
                      <a:r>
                        <a:rPr lang="en-US" dirty="0"/>
                        <a:t>85.70</a:t>
                      </a:r>
                    </a:p>
                  </a:txBody>
                  <a:tcPr/>
                </a:tc>
                <a:tc>
                  <a:txBody>
                    <a:bodyPr/>
                    <a:lstStyle/>
                    <a:p>
                      <a:r>
                        <a:rPr lang="en-US" dirty="0"/>
                        <a:t>90.68</a:t>
                      </a:r>
                    </a:p>
                  </a:txBody>
                  <a:tcPr/>
                </a:tc>
                <a:tc>
                  <a:txBody>
                    <a:bodyPr/>
                    <a:lstStyle/>
                    <a:p>
                      <a:r>
                        <a:rPr lang="en-US" dirty="0"/>
                        <a:t>94.95</a:t>
                      </a:r>
                    </a:p>
                  </a:txBody>
                  <a:tcPr/>
                </a:tc>
                <a:extLst>
                  <a:ext uri="{0D108BD9-81ED-4DB2-BD59-A6C34878D82A}">
                    <a16:rowId xmlns:a16="http://schemas.microsoft.com/office/drawing/2014/main" val="2883462348"/>
                  </a:ext>
                </a:extLst>
              </a:tr>
              <a:tr h="602545">
                <a:tc>
                  <a:txBody>
                    <a:bodyPr/>
                    <a:lstStyle/>
                    <a:p>
                      <a:r>
                        <a:rPr lang="en-US" sz="1600" dirty="0"/>
                        <a:t>BERT F1</a:t>
                      </a:r>
                    </a:p>
                  </a:txBody>
                  <a:tcPr/>
                </a:tc>
                <a:tc>
                  <a:txBody>
                    <a:bodyPr/>
                    <a:lstStyle/>
                    <a:p>
                      <a:r>
                        <a:rPr lang="en-US" dirty="0"/>
                        <a:t>85.06</a:t>
                      </a:r>
                    </a:p>
                  </a:txBody>
                  <a:tcPr/>
                </a:tc>
                <a:tc>
                  <a:txBody>
                    <a:bodyPr/>
                    <a:lstStyle/>
                    <a:p>
                      <a:r>
                        <a:rPr lang="en-US" dirty="0"/>
                        <a:t>91.88</a:t>
                      </a:r>
                    </a:p>
                  </a:txBody>
                  <a:tcPr/>
                </a:tc>
                <a:tc>
                  <a:txBody>
                    <a:bodyPr/>
                    <a:lstStyle/>
                    <a:p>
                      <a:r>
                        <a:rPr lang="en-US" dirty="0"/>
                        <a:t>94.96</a:t>
                      </a:r>
                    </a:p>
                  </a:txBody>
                  <a:tcPr/>
                </a:tc>
                <a:extLst>
                  <a:ext uri="{0D108BD9-81ED-4DB2-BD59-A6C34878D82A}">
                    <a16:rowId xmlns:a16="http://schemas.microsoft.com/office/drawing/2014/main" val="1916526081"/>
                  </a:ext>
                </a:extLst>
              </a:tr>
            </a:tbl>
          </a:graphicData>
        </a:graphic>
      </p:graphicFrame>
    </p:spTree>
    <p:extLst>
      <p:ext uri="{BB962C8B-B14F-4D97-AF65-F5344CB8AC3E}">
        <p14:creationId xmlns:p14="http://schemas.microsoft.com/office/powerpoint/2010/main" val="1463189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5C8F0397-2A2F-FA44-A11D-5385B5FC3F64}"/>
              </a:ext>
            </a:extLst>
          </p:cNvPr>
          <p:cNvSpPr>
            <a:spLocks noGrp="1"/>
          </p:cNvSpPr>
          <p:nvPr>
            <p:ph type="title"/>
          </p:nvPr>
        </p:nvSpPr>
        <p:spPr/>
        <p:txBody>
          <a:bodyPr/>
          <a:lstStyle/>
          <a:p>
            <a:r>
              <a:rPr lang="en-US" dirty="0"/>
              <a:t>Web Application</a:t>
            </a:r>
          </a:p>
        </p:txBody>
      </p:sp>
      <p:pic>
        <p:nvPicPr>
          <p:cNvPr id="7" name="Screen Recording 2023-12-05 at 3.42.54 AM.mov">
            <a:hlinkClick r:id="" action="ppaction://media"/>
            <a:extLst>
              <a:ext uri="{FF2B5EF4-FFF2-40B4-BE49-F238E27FC236}">
                <a16:creationId xmlns:a16="http://schemas.microsoft.com/office/drawing/2014/main" id="{2BFAFCAE-C824-2F05-DFB9-3ABC27B9C72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3729" y="2200615"/>
            <a:ext cx="7865872" cy="4141784"/>
          </a:xfrm>
        </p:spPr>
      </p:pic>
    </p:spTree>
    <p:extLst>
      <p:ext uri="{BB962C8B-B14F-4D97-AF65-F5344CB8AC3E}">
        <p14:creationId xmlns:p14="http://schemas.microsoft.com/office/powerpoint/2010/main" val="280157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A5A6BD9C-352C-594C-84C3-B534C6BE8173}"/>
              </a:ext>
            </a:extLst>
          </p:cNvPr>
          <p:cNvSpPr>
            <a:spLocks noGrp="1"/>
          </p:cNvSpPr>
          <p:nvPr>
            <p:ph type="title"/>
          </p:nvPr>
        </p:nvSpPr>
        <p:spPr/>
        <p:txBody>
          <a:bodyPr/>
          <a:lstStyle/>
          <a:p>
            <a:r>
              <a:rPr lang="en-US" dirty="0"/>
              <a:t>Final Thoughts </a:t>
            </a:r>
          </a:p>
        </p:txBody>
      </p:sp>
      <p:sp>
        <p:nvSpPr>
          <p:cNvPr id="14" name="Compare Section - Text">
            <a:extLst>
              <a:ext uri="{FF2B5EF4-FFF2-40B4-BE49-F238E27FC236}">
                <a16:creationId xmlns:a16="http://schemas.microsoft.com/office/drawing/2014/main" id="{48B0953F-74D7-0140-8C86-93FC4F66A37B}"/>
              </a:ext>
            </a:extLst>
          </p:cNvPr>
          <p:cNvSpPr>
            <a:spLocks noGrp="1"/>
          </p:cNvSpPr>
          <p:nvPr>
            <p:ph sz="half" idx="2"/>
          </p:nvPr>
        </p:nvSpPr>
        <p:spPr>
          <a:xfrm>
            <a:off x="566927" y="2159727"/>
            <a:ext cx="8035206" cy="3971108"/>
          </a:xfrm>
        </p:spPr>
        <p:txBody>
          <a:bodyPr/>
          <a:lstStyle/>
          <a:p>
            <a:pPr marL="0" indent="0">
              <a:buNone/>
            </a:pPr>
            <a:r>
              <a:rPr lang="en-US" sz="1400" dirty="0"/>
              <a:t>Successfully implemented four distinct models for language translation - Basic Encoder-Decoder, Encoder-Decoder with Attention Mechanism, T5, and Marian MT.</a:t>
            </a:r>
          </a:p>
          <a:p>
            <a:pPr marL="0" indent="0">
              <a:buNone/>
            </a:pPr>
            <a:r>
              <a:rPr lang="en-US" sz="1400" dirty="0"/>
              <a:t>Highlighted Marian MT's superior performance in our project, demonstrating its effectiveness in complex translation tasks and setting a high benchmark for accuracy and efficiency.</a:t>
            </a:r>
          </a:p>
          <a:p>
            <a:pPr marL="0" indent="0">
              <a:buNone/>
            </a:pPr>
            <a:r>
              <a:rPr lang="en-US" b="1" dirty="0"/>
              <a:t>Future Work</a:t>
            </a:r>
          </a:p>
          <a:p>
            <a:pPr marL="0" indent="0">
              <a:buNone/>
            </a:pPr>
            <a:r>
              <a:rPr lang="en-US" sz="1400" dirty="0"/>
              <a:t>To enhance our service's multilingual capabilities, we plan to implement Multilingual BERT (</a:t>
            </a:r>
            <a:r>
              <a:rPr lang="en-US" sz="1400" dirty="0" err="1"/>
              <a:t>mBERT</a:t>
            </a:r>
            <a:r>
              <a:rPr lang="en-US" sz="1400" dirty="0"/>
              <a:t> or mT5). This will allow us to cover a broader range of languages, improving our service's inclusivity.</a:t>
            </a:r>
          </a:p>
        </p:txBody>
      </p:sp>
      <p:sp>
        <p:nvSpPr>
          <p:cNvPr id="23" name="Slide Number">
            <a:extLst>
              <a:ext uri="{FF2B5EF4-FFF2-40B4-BE49-F238E27FC236}">
                <a16:creationId xmlns:a16="http://schemas.microsoft.com/office/drawing/2014/main" id="{692346D0-C19D-754C-B7FB-4EEAD59AF4EB}"/>
              </a:ext>
            </a:extLst>
          </p:cNvPr>
          <p:cNvSpPr>
            <a:spLocks noGrp="1"/>
          </p:cNvSpPr>
          <p:nvPr>
            <p:ph type="ftr" sz="quarter" idx="10"/>
          </p:nvPr>
        </p:nvSpPr>
        <p:spPr/>
        <p:txBody>
          <a:bodyPr/>
          <a:lstStyle/>
          <a:p>
            <a:fld id="{11612D8C-0CE2-8F48-B865-A1C7EEB20945}" type="slidenum">
              <a:rPr lang="en-US" smtClean="0"/>
              <a:t>18</a:t>
            </a:fld>
            <a:endParaRPr lang="en-US" dirty="0"/>
          </a:p>
        </p:txBody>
      </p:sp>
    </p:spTree>
    <p:extLst>
      <p:ext uri="{BB962C8B-B14F-4D97-AF65-F5344CB8AC3E}">
        <p14:creationId xmlns:p14="http://schemas.microsoft.com/office/powerpoint/2010/main" val="1546923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p:txBody>
          <a:bodyPr/>
          <a:lstStyle/>
          <a:p>
            <a:r>
              <a:rPr lang="en-US" dirty="0"/>
              <a:t>ABSTRACT</a:t>
            </a:r>
          </a:p>
        </p:txBody>
      </p:sp>
      <p:sp>
        <p:nvSpPr>
          <p:cNvPr id="5" name="Slide Text">
            <a:extLst>
              <a:ext uri="{FF2B5EF4-FFF2-40B4-BE49-F238E27FC236}">
                <a16:creationId xmlns:a16="http://schemas.microsoft.com/office/drawing/2014/main" id="{C69252C7-A6C4-2849-AD0F-63A6BD9AFA47}"/>
              </a:ext>
            </a:extLst>
          </p:cNvPr>
          <p:cNvSpPr>
            <a:spLocks noGrp="1"/>
          </p:cNvSpPr>
          <p:nvPr>
            <p:ph idx="1"/>
          </p:nvPr>
        </p:nvSpPr>
        <p:spPr>
          <a:xfrm>
            <a:off x="566928" y="2557949"/>
            <a:ext cx="6951472" cy="2582038"/>
          </a:xfrm>
        </p:spPr>
        <p:txBody>
          <a:bodyPr/>
          <a:lstStyle/>
          <a:p>
            <a:pPr marL="0" indent="0" algn="just">
              <a:buNone/>
            </a:pPr>
            <a:r>
              <a:rPr lang="en-US" dirty="0"/>
              <a:t>In the globalized world, the importance of overcoming language barriers cannot be overstated. These slides introduces a groundbreaking neural machine translation service designed to translate between Romanian to English and French to English. Utilizing the extensive Europarl corpus Datasets, this service incorporates advanced natural language processing techniques. </a:t>
            </a:r>
          </a:p>
        </p:txBody>
      </p:sp>
      <p:sp>
        <p:nvSpPr>
          <p:cNvPr id="16" name="Slide Number">
            <a:extLst>
              <a:ext uri="{FF2B5EF4-FFF2-40B4-BE49-F238E27FC236}">
                <a16:creationId xmlns:a16="http://schemas.microsoft.com/office/drawing/2014/main" id="{4603F0F3-CF76-774D-86D8-DB88B362524A}"/>
              </a:ext>
            </a:extLst>
          </p:cNvPr>
          <p:cNvSpPr>
            <a:spLocks noGrp="1"/>
          </p:cNvSpPr>
          <p:nvPr>
            <p:ph type="ftr" sz="quarter" idx="10"/>
          </p:nvPr>
        </p:nvSpPr>
        <p:spPr/>
        <p:txBody>
          <a:bodyPr/>
          <a:lstStyle/>
          <a:p>
            <a:fld id="{2E1B3BED-EDDA-2E42-813F-F157009AF3C2}" type="slidenum">
              <a:rPr lang="en-US" smtClean="0"/>
              <a:t>2</a:t>
            </a:fld>
            <a:endParaRPr lang="en-US" dirty="0"/>
          </a:p>
        </p:txBody>
      </p:sp>
    </p:spTree>
    <p:extLst>
      <p:ext uri="{BB962C8B-B14F-4D97-AF65-F5344CB8AC3E}">
        <p14:creationId xmlns:p14="http://schemas.microsoft.com/office/powerpoint/2010/main" val="91680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p:txBody>
          <a:bodyPr/>
          <a:lstStyle/>
          <a:p>
            <a:r>
              <a:rPr lang="en-US" dirty="0"/>
              <a:t>Dataset Description</a:t>
            </a:r>
          </a:p>
        </p:txBody>
      </p:sp>
      <p:sp>
        <p:nvSpPr>
          <p:cNvPr id="5" name="Slide Text">
            <a:extLst>
              <a:ext uri="{FF2B5EF4-FFF2-40B4-BE49-F238E27FC236}">
                <a16:creationId xmlns:a16="http://schemas.microsoft.com/office/drawing/2014/main" id="{C69252C7-A6C4-2849-AD0F-63A6BD9AFA47}"/>
              </a:ext>
            </a:extLst>
          </p:cNvPr>
          <p:cNvSpPr>
            <a:spLocks noGrp="1"/>
          </p:cNvSpPr>
          <p:nvPr>
            <p:ph idx="1"/>
          </p:nvPr>
        </p:nvSpPr>
        <p:spPr/>
        <p:txBody>
          <a:bodyPr/>
          <a:lstStyle/>
          <a:p>
            <a:pPr marL="0" indent="0">
              <a:buNone/>
            </a:pPr>
            <a:r>
              <a:rPr lang="en-US" b="1" dirty="0"/>
              <a:t>Europarl Dataset: </a:t>
            </a:r>
            <a:r>
              <a:rPr lang="en-US" dirty="0"/>
              <a:t>A cornerstone in computational linguistics and machine translation, especially for projects like ours focusing on Romanian to English and French to English translations.</a:t>
            </a:r>
          </a:p>
          <a:p>
            <a:pPr marL="0" indent="0">
              <a:buNone/>
            </a:pPr>
            <a:r>
              <a:rPr lang="en-US" b="1" dirty="0"/>
              <a:t>Wide Language Coverage: </a:t>
            </a:r>
            <a:r>
              <a:rPr lang="en-US" dirty="0"/>
              <a:t>Encompasses 21 European languages, with a focus on Romanic languages including French and Romanian, alongside English.</a:t>
            </a:r>
          </a:p>
          <a:p>
            <a:pPr marL="0" indent="0">
              <a:buNone/>
            </a:pPr>
            <a:endParaRPr lang="en-US" dirty="0"/>
          </a:p>
          <a:p>
            <a:pPr marL="0" indent="0">
              <a:buNone/>
            </a:pPr>
            <a:endParaRPr lang="en-US" dirty="0"/>
          </a:p>
        </p:txBody>
      </p:sp>
      <p:sp>
        <p:nvSpPr>
          <p:cNvPr id="16" name="Slide Number">
            <a:extLst>
              <a:ext uri="{FF2B5EF4-FFF2-40B4-BE49-F238E27FC236}">
                <a16:creationId xmlns:a16="http://schemas.microsoft.com/office/drawing/2014/main" id="{4603F0F3-CF76-774D-86D8-DB88B362524A}"/>
              </a:ext>
            </a:extLst>
          </p:cNvPr>
          <p:cNvSpPr>
            <a:spLocks noGrp="1"/>
          </p:cNvSpPr>
          <p:nvPr>
            <p:ph type="ftr" sz="quarter" idx="10"/>
          </p:nvPr>
        </p:nvSpPr>
        <p:spPr/>
        <p:txBody>
          <a:bodyPr/>
          <a:lstStyle/>
          <a:p>
            <a:fld id="{2E1B3BED-EDDA-2E42-813F-F157009AF3C2}" type="slidenum">
              <a:rPr lang="en-US" smtClean="0"/>
              <a:t>3</a:t>
            </a:fld>
            <a:endParaRPr lang="en-US" dirty="0"/>
          </a:p>
        </p:txBody>
      </p:sp>
      <p:graphicFrame>
        <p:nvGraphicFramePr>
          <p:cNvPr id="8" name="Table 7">
            <a:extLst>
              <a:ext uri="{FF2B5EF4-FFF2-40B4-BE49-F238E27FC236}">
                <a16:creationId xmlns:a16="http://schemas.microsoft.com/office/drawing/2014/main" id="{2B60FFF6-8CD4-E97D-4A25-7EBB9EF59112}"/>
              </a:ext>
            </a:extLst>
          </p:cNvPr>
          <p:cNvGraphicFramePr>
            <a:graphicFrameLocks noGrp="1"/>
          </p:cNvGraphicFramePr>
          <p:nvPr>
            <p:extLst>
              <p:ext uri="{D42A27DB-BD31-4B8C-83A1-F6EECF244321}">
                <p14:modId xmlns:p14="http://schemas.microsoft.com/office/powerpoint/2010/main" val="3903823328"/>
              </p:ext>
            </p:extLst>
          </p:nvPr>
        </p:nvGraphicFramePr>
        <p:xfrm>
          <a:off x="566928" y="4614332"/>
          <a:ext cx="6612806" cy="1112520"/>
        </p:xfrm>
        <a:graphic>
          <a:graphicData uri="http://schemas.openxmlformats.org/drawingml/2006/table">
            <a:tbl>
              <a:tblPr firstRow="1" bandRow="1">
                <a:tableStyleId>{5C22544A-7EE6-4342-B048-85BDC9FD1C3A}</a:tableStyleId>
              </a:tblPr>
              <a:tblGrid>
                <a:gridCol w="3306403">
                  <a:extLst>
                    <a:ext uri="{9D8B030D-6E8A-4147-A177-3AD203B41FA5}">
                      <a16:colId xmlns:a16="http://schemas.microsoft.com/office/drawing/2014/main" val="698194326"/>
                    </a:ext>
                  </a:extLst>
                </a:gridCol>
                <a:gridCol w="3306403">
                  <a:extLst>
                    <a:ext uri="{9D8B030D-6E8A-4147-A177-3AD203B41FA5}">
                      <a16:colId xmlns:a16="http://schemas.microsoft.com/office/drawing/2014/main" val="2337225459"/>
                    </a:ext>
                  </a:extLst>
                </a:gridCol>
              </a:tblGrid>
              <a:tr h="370840">
                <a:tc>
                  <a:txBody>
                    <a:bodyPr/>
                    <a:lstStyle/>
                    <a:p>
                      <a:r>
                        <a:rPr lang="en-US" dirty="0"/>
                        <a:t>Language</a:t>
                      </a:r>
                    </a:p>
                  </a:txBody>
                  <a:tcPr/>
                </a:tc>
                <a:tc>
                  <a:txBody>
                    <a:bodyPr/>
                    <a:lstStyle/>
                    <a:p>
                      <a:r>
                        <a:rPr lang="en-US" dirty="0"/>
                        <a:t>Number of Sentences</a:t>
                      </a:r>
                    </a:p>
                  </a:txBody>
                  <a:tcPr/>
                </a:tc>
                <a:extLst>
                  <a:ext uri="{0D108BD9-81ED-4DB2-BD59-A6C34878D82A}">
                    <a16:rowId xmlns:a16="http://schemas.microsoft.com/office/drawing/2014/main" val="1354241936"/>
                  </a:ext>
                </a:extLst>
              </a:tr>
              <a:tr h="370840">
                <a:tc>
                  <a:txBody>
                    <a:bodyPr/>
                    <a:lstStyle/>
                    <a:p>
                      <a:r>
                        <a:rPr lang="en-US" dirty="0"/>
                        <a:t>Romanian - English</a:t>
                      </a:r>
                    </a:p>
                  </a:txBody>
                  <a:tcPr/>
                </a:tc>
                <a:tc>
                  <a:txBody>
                    <a:bodyPr/>
                    <a:lstStyle/>
                    <a:p>
                      <a:r>
                        <a:rPr lang="en-US" dirty="0"/>
                        <a:t>399,375</a:t>
                      </a:r>
                    </a:p>
                  </a:txBody>
                  <a:tcPr/>
                </a:tc>
                <a:extLst>
                  <a:ext uri="{0D108BD9-81ED-4DB2-BD59-A6C34878D82A}">
                    <a16:rowId xmlns:a16="http://schemas.microsoft.com/office/drawing/2014/main" val="120524780"/>
                  </a:ext>
                </a:extLst>
              </a:tr>
              <a:tr h="370840">
                <a:tc>
                  <a:txBody>
                    <a:bodyPr/>
                    <a:lstStyle/>
                    <a:p>
                      <a:r>
                        <a:rPr lang="en-US" dirty="0"/>
                        <a:t>French - English</a:t>
                      </a:r>
                    </a:p>
                  </a:txBody>
                  <a:tcPr/>
                </a:tc>
                <a:tc>
                  <a:txBody>
                    <a:bodyPr/>
                    <a:lstStyle/>
                    <a:p>
                      <a:r>
                        <a:rPr lang="en-US" dirty="0"/>
                        <a:t>2,007,723</a:t>
                      </a:r>
                    </a:p>
                  </a:txBody>
                  <a:tcPr/>
                </a:tc>
                <a:extLst>
                  <a:ext uri="{0D108BD9-81ED-4DB2-BD59-A6C34878D82A}">
                    <a16:rowId xmlns:a16="http://schemas.microsoft.com/office/drawing/2014/main" val="3568416085"/>
                  </a:ext>
                </a:extLst>
              </a:tr>
            </a:tbl>
          </a:graphicData>
        </a:graphic>
      </p:graphicFrame>
    </p:spTree>
    <p:extLst>
      <p:ext uri="{BB962C8B-B14F-4D97-AF65-F5344CB8AC3E}">
        <p14:creationId xmlns:p14="http://schemas.microsoft.com/office/powerpoint/2010/main" val="2784533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93BEC0A6-A5CE-914E-9A9E-BB0E40137093}"/>
              </a:ext>
            </a:extLst>
          </p:cNvPr>
          <p:cNvSpPr>
            <a:spLocks noGrp="1"/>
          </p:cNvSpPr>
          <p:nvPr>
            <p:ph type="title"/>
          </p:nvPr>
        </p:nvSpPr>
        <p:spPr>
          <a:xfrm>
            <a:off x="566928" y="1499616"/>
            <a:ext cx="10515600" cy="590931"/>
          </a:xfrm>
        </p:spPr>
        <p:txBody>
          <a:bodyPr/>
          <a:lstStyle/>
          <a:p>
            <a:r>
              <a:rPr lang="en-US" dirty="0"/>
              <a:t>Data Engineering </a:t>
            </a:r>
          </a:p>
        </p:txBody>
      </p:sp>
      <p:sp>
        <p:nvSpPr>
          <p:cNvPr id="3" name="Side Text - Column 1">
            <a:extLst>
              <a:ext uri="{FF2B5EF4-FFF2-40B4-BE49-F238E27FC236}">
                <a16:creationId xmlns:a16="http://schemas.microsoft.com/office/drawing/2014/main" id="{38025F87-E395-E545-BB3A-BF62703CCBBB}"/>
              </a:ext>
            </a:extLst>
          </p:cNvPr>
          <p:cNvSpPr>
            <a:spLocks noGrp="1"/>
          </p:cNvSpPr>
          <p:nvPr>
            <p:ph sz="half" idx="1"/>
          </p:nvPr>
        </p:nvSpPr>
        <p:spPr>
          <a:xfrm>
            <a:off x="566928" y="2185415"/>
            <a:ext cx="4500372" cy="4499483"/>
          </a:xfrm>
        </p:spPr>
        <p:txBody>
          <a:bodyPr/>
          <a:lstStyle/>
          <a:p>
            <a:r>
              <a:rPr lang="en-US" sz="1400" b="1" dirty="0"/>
              <a:t>Reading Raw Text Files</a:t>
            </a:r>
          </a:p>
          <a:p>
            <a:r>
              <a:rPr lang="en-US" sz="1400" b="1" dirty="0"/>
              <a:t>Sentence Processing: </a:t>
            </a:r>
            <a:r>
              <a:rPr lang="en-US" sz="1400" dirty="0"/>
              <a:t>Split sentences, remove leading/trailing spaces, and normalize non-ASCII characters.</a:t>
            </a:r>
          </a:p>
          <a:p>
            <a:r>
              <a:rPr lang="en-US" sz="1400" b="1" dirty="0"/>
              <a:t>Text Standardization: </a:t>
            </a:r>
            <a:r>
              <a:rPr lang="en-US" sz="1400" dirty="0"/>
              <a:t>Convert all words to lowercase, remove punctuation, and filter out non-alphabetic characters.</a:t>
            </a:r>
          </a:p>
          <a:p>
            <a:r>
              <a:rPr lang="en-US" sz="1400" b="1" dirty="0"/>
              <a:t>Saving Preprocessed Data: </a:t>
            </a:r>
            <a:r>
              <a:rPr lang="en-US" sz="1400" dirty="0"/>
              <a:t>Save preprocessed sentences in separate pickle files for each language.</a:t>
            </a:r>
          </a:p>
          <a:p>
            <a:r>
              <a:rPr lang="en-US" sz="1400" b="1" dirty="0"/>
              <a:t>Data Loading and Vocabulary Creation</a:t>
            </a:r>
            <a:r>
              <a:rPr lang="en-US" sz="1400" dirty="0"/>
              <a:t>: Load preprocessed data, create data frames, and combine language vocabularies.</a:t>
            </a:r>
          </a:p>
        </p:txBody>
      </p:sp>
      <p:sp>
        <p:nvSpPr>
          <p:cNvPr id="15" name="Slide Number">
            <a:extLst>
              <a:ext uri="{FF2B5EF4-FFF2-40B4-BE49-F238E27FC236}">
                <a16:creationId xmlns:a16="http://schemas.microsoft.com/office/drawing/2014/main" id="{A6790C53-F8BB-DF4A-8361-919F8B7F69D9}"/>
              </a:ext>
            </a:extLst>
          </p:cNvPr>
          <p:cNvSpPr>
            <a:spLocks noGrp="1"/>
          </p:cNvSpPr>
          <p:nvPr>
            <p:ph type="ftr" sz="quarter" idx="10"/>
          </p:nvPr>
        </p:nvSpPr>
        <p:spPr/>
        <p:txBody>
          <a:bodyPr/>
          <a:lstStyle/>
          <a:p>
            <a:fld id="{7FF4D5E0-956F-9742-9135-6CCBA6AE77D9}" type="slidenum">
              <a:rPr lang="en-US" smtClean="0"/>
              <a:t>4</a:t>
            </a:fld>
            <a:endParaRPr lang="en-US" dirty="0"/>
          </a:p>
        </p:txBody>
      </p:sp>
      <p:sp>
        <p:nvSpPr>
          <p:cNvPr id="6" name="Content Placeholder 5">
            <a:extLst>
              <a:ext uri="{FF2B5EF4-FFF2-40B4-BE49-F238E27FC236}">
                <a16:creationId xmlns:a16="http://schemas.microsoft.com/office/drawing/2014/main" id="{0863D4F4-0DE4-257D-1B8B-B953361DFAA4}"/>
              </a:ext>
            </a:extLst>
          </p:cNvPr>
          <p:cNvSpPr>
            <a:spLocks noGrp="1"/>
          </p:cNvSpPr>
          <p:nvPr>
            <p:ph sz="half" idx="2"/>
          </p:nvPr>
        </p:nvSpPr>
        <p:spPr>
          <a:xfrm>
            <a:off x="5410200" y="2185416"/>
            <a:ext cx="4498848" cy="4499482"/>
          </a:xfrm>
        </p:spPr>
        <p:txBody>
          <a:bodyPr/>
          <a:lstStyle/>
          <a:p>
            <a:r>
              <a:rPr lang="en-US" sz="1400" b="1" dirty="0"/>
              <a:t>Word Index Mapping: </a:t>
            </a:r>
            <a:r>
              <a:rPr lang="en-US" sz="1400" dirty="0"/>
              <a:t>Map each word to a unique index for numerical model input.</a:t>
            </a:r>
          </a:p>
          <a:p>
            <a:r>
              <a:rPr lang="en-US" sz="1400" b="1" dirty="0"/>
              <a:t>Identifying Sentence Prefixes: </a:t>
            </a:r>
            <a:r>
              <a:rPr lang="en-US" sz="1400" dirty="0"/>
              <a:t>Identify specific prefixes in English sentences for diverse starting phrases.</a:t>
            </a:r>
          </a:p>
          <a:p>
            <a:r>
              <a:rPr lang="en-US" sz="1400" b="1" dirty="0"/>
              <a:t>Pairing and Filtering Sentences: </a:t>
            </a:r>
            <a:r>
              <a:rPr lang="en-US" sz="1400" dirty="0"/>
              <a:t>Select and pair sentences based on criteria like length and starting prefixes.</a:t>
            </a:r>
          </a:p>
          <a:p>
            <a:r>
              <a:rPr lang="en-US" sz="1400" b="1" dirty="0"/>
              <a:t>Converting Sentences to Tensors</a:t>
            </a:r>
          </a:p>
          <a:p>
            <a:r>
              <a:rPr lang="en-US" sz="1400" b="1" dirty="0"/>
              <a:t>Dataset Creation: </a:t>
            </a:r>
            <a:r>
              <a:rPr lang="en-US" sz="1400" dirty="0"/>
              <a:t>Use tensors to create custom datasets for training and validation.</a:t>
            </a:r>
          </a:p>
          <a:p>
            <a:r>
              <a:rPr lang="en-US" sz="1400" b="1" dirty="0"/>
              <a:t>Data Loader Objects: </a:t>
            </a:r>
            <a:r>
              <a:rPr lang="en-US" sz="1400" dirty="0"/>
              <a:t>Create loaders to feed data in batches during training and validation.</a:t>
            </a:r>
          </a:p>
          <a:p>
            <a:pPr marL="0" indent="0">
              <a:buNone/>
            </a:pPr>
            <a:endParaRPr lang="en-US" dirty="0"/>
          </a:p>
        </p:txBody>
      </p:sp>
    </p:spTree>
    <p:extLst>
      <p:ext uri="{BB962C8B-B14F-4D97-AF65-F5344CB8AC3E}">
        <p14:creationId xmlns:p14="http://schemas.microsoft.com/office/powerpoint/2010/main" val="2873966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p:txBody>
          <a:bodyPr/>
          <a:lstStyle/>
          <a:p>
            <a:r>
              <a:rPr lang="en-US" dirty="0"/>
              <a:t>Models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531533"/>
            <a:ext cx="6951472" cy="3622132"/>
          </a:xfrm>
        </p:spPr>
        <p:txBody>
          <a:bodyPr/>
          <a:lstStyle/>
          <a:p>
            <a:pPr marL="342900" indent="-342900">
              <a:buFont typeface="+mj-lt"/>
              <a:buAutoNum type="arabicPeriod"/>
            </a:pPr>
            <a:r>
              <a:rPr lang="en-US" dirty="0"/>
              <a:t>Encoder – Decoder Model.</a:t>
            </a:r>
          </a:p>
          <a:p>
            <a:pPr marL="342900" indent="-342900">
              <a:buFont typeface="+mj-lt"/>
              <a:buAutoNum type="arabicPeriod"/>
            </a:pPr>
            <a:r>
              <a:rPr lang="en-US" dirty="0"/>
              <a:t>Encoder – Decoder Model with Attention Mechanism.</a:t>
            </a:r>
          </a:p>
          <a:p>
            <a:pPr marL="342900" indent="-342900">
              <a:buFont typeface="+mj-lt"/>
              <a:buAutoNum type="arabicPeriod"/>
            </a:pPr>
            <a:r>
              <a:rPr lang="en-US" dirty="0"/>
              <a:t>T5 Transformer Model.</a:t>
            </a:r>
          </a:p>
          <a:p>
            <a:pPr marL="342900" indent="-342900">
              <a:buFont typeface="+mj-lt"/>
              <a:buAutoNum type="arabicPeriod"/>
            </a:pPr>
            <a:r>
              <a:rPr lang="en-US" dirty="0"/>
              <a:t>Marian MT Model.</a:t>
            </a:r>
          </a:p>
        </p:txBody>
      </p:sp>
      <p:sp>
        <p:nvSpPr>
          <p:cNvPr id="8" name="Slide Number">
            <a:extLst>
              <a:ext uri="{FF2B5EF4-FFF2-40B4-BE49-F238E27FC236}">
                <a16:creationId xmlns:a16="http://schemas.microsoft.com/office/drawing/2014/main" id="{1E758566-FAE7-1B41-AABE-FDB3CDFB0BC2}"/>
              </a:ext>
            </a:extLst>
          </p:cNvPr>
          <p:cNvSpPr>
            <a:spLocks noGrp="1"/>
          </p:cNvSpPr>
          <p:nvPr>
            <p:ph type="ftr" sz="quarter" idx="10"/>
          </p:nvPr>
        </p:nvSpPr>
        <p:spPr/>
        <p:txBody>
          <a:bodyPr/>
          <a:lstStyle/>
          <a:p>
            <a:fld id="{FF97EF4A-40C6-024D-A945-B03D1BBD02F7}" type="slidenum">
              <a:rPr lang="en-US" smtClean="0"/>
              <a:t>5</a:t>
            </a:fld>
            <a:endParaRPr lang="en-US" dirty="0"/>
          </a:p>
        </p:txBody>
      </p:sp>
    </p:spTree>
    <p:extLst>
      <p:ext uri="{BB962C8B-B14F-4D97-AF65-F5344CB8AC3E}">
        <p14:creationId xmlns:p14="http://schemas.microsoft.com/office/powerpoint/2010/main" val="3397677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a:extLst>
              <a:ext uri="{FF2B5EF4-FFF2-40B4-BE49-F238E27FC236}">
                <a16:creationId xmlns:a16="http://schemas.microsoft.com/office/drawing/2014/main" id="{3AC14BE6-0C46-714B-B7A3-48A9E49BAF81}"/>
              </a:ext>
            </a:extLst>
          </p:cNvPr>
          <p:cNvSpPr>
            <a:spLocks noGrp="1"/>
          </p:cNvSpPr>
          <p:nvPr>
            <p:ph type="title"/>
          </p:nvPr>
        </p:nvSpPr>
        <p:spPr>
          <a:xfrm>
            <a:off x="330199" y="1001018"/>
            <a:ext cx="6070601" cy="836249"/>
          </a:xfrm>
        </p:spPr>
        <p:txBody>
          <a:bodyPr/>
          <a:lstStyle/>
          <a:p>
            <a:r>
              <a:rPr lang="en-US" dirty="0"/>
              <a:t>Encoder-Decoder Model</a:t>
            </a:r>
          </a:p>
        </p:txBody>
      </p:sp>
      <p:sp>
        <p:nvSpPr>
          <p:cNvPr id="3" name="Slide Text">
            <a:extLst>
              <a:ext uri="{FF2B5EF4-FFF2-40B4-BE49-F238E27FC236}">
                <a16:creationId xmlns:a16="http://schemas.microsoft.com/office/drawing/2014/main" id="{4229366B-9DFE-0244-A864-A3ECC8897F6F}"/>
              </a:ext>
            </a:extLst>
          </p:cNvPr>
          <p:cNvSpPr>
            <a:spLocks noGrp="1"/>
          </p:cNvSpPr>
          <p:nvPr>
            <p:ph idx="1"/>
          </p:nvPr>
        </p:nvSpPr>
        <p:spPr>
          <a:xfrm>
            <a:off x="330199" y="1837267"/>
            <a:ext cx="6756401" cy="4673599"/>
          </a:xfrm>
        </p:spPr>
        <p:txBody>
          <a:bodyPr/>
          <a:lstStyle/>
          <a:p>
            <a:pPr marL="0" indent="0">
              <a:spcAft>
                <a:spcPts val="600"/>
              </a:spcAft>
              <a:buNone/>
            </a:pPr>
            <a:r>
              <a:rPr lang="en-US" sz="1400" dirty="0"/>
              <a:t>Two Core Components : Encoder and Decoder</a:t>
            </a:r>
          </a:p>
          <a:p>
            <a:pPr algn="l">
              <a:buFont typeface="Arial" panose="020B0604020202020204" pitchFamily="34" charset="0"/>
              <a:buChar char="•"/>
            </a:pPr>
            <a:r>
              <a:rPr lang="en-US" sz="1400" dirty="0"/>
              <a:t>Encoder: Transforms input sequence into a context vector (hidden state).</a:t>
            </a:r>
          </a:p>
          <a:p>
            <a:pPr algn="l">
              <a:buFont typeface="Arial" panose="020B0604020202020204" pitchFamily="34" charset="0"/>
              <a:buChar char="•"/>
            </a:pPr>
            <a:r>
              <a:rPr lang="en-US" sz="1400" dirty="0"/>
              <a:t>Components:</a:t>
            </a:r>
          </a:p>
          <a:p>
            <a:pPr marL="742950" lvl="1" indent="-285750" algn="l">
              <a:buFont typeface="Arial" panose="020B0604020202020204" pitchFamily="34" charset="0"/>
              <a:buChar char="•"/>
            </a:pPr>
            <a:r>
              <a:rPr lang="en-US" sz="1400" dirty="0"/>
              <a:t>Embedding Layer: Maps each input token to a vector.</a:t>
            </a:r>
          </a:p>
          <a:p>
            <a:pPr marL="742950" lvl="1" indent="-285750" algn="l">
              <a:buFont typeface="Arial" panose="020B0604020202020204" pitchFamily="34" charset="0"/>
              <a:buChar char="•"/>
            </a:pPr>
            <a:r>
              <a:rPr lang="en-US" sz="1400" dirty="0"/>
              <a:t>GRU Layer: Processes the sequence with initializing the batch size.</a:t>
            </a:r>
          </a:p>
          <a:p>
            <a:pPr marL="742950" lvl="1" indent="-285750" algn="l">
              <a:buFont typeface="Arial" panose="020B0604020202020204" pitchFamily="34" charset="0"/>
              <a:buChar char="•"/>
            </a:pPr>
            <a:r>
              <a:rPr lang="en-US" sz="1400" dirty="0"/>
              <a:t>Dropout Layer: Prevents overfitting, with a specified dropout probability.</a:t>
            </a:r>
          </a:p>
          <a:p>
            <a:pPr algn="l"/>
            <a:r>
              <a:rPr lang="en-US" sz="1400" dirty="0"/>
              <a:t>Decoder: Complement to Encoder: Hidden layer size matches Encoder's, with output size equal to output vocabulary.</a:t>
            </a:r>
          </a:p>
          <a:p>
            <a:pPr algn="l">
              <a:buFont typeface="Arial" panose="020B0604020202020204" pitchFamily="34" charset="0"/>
              <a:buChar char="•"/>
            </a:pPr>
            <a:r>
              <a:rPr lang="en-US" sz="1400" dirty="0"/>
              <a:t>Components:</a:t>
            </a:r>
          </a:p>
          <a:p>
            <a:pPr marL="742950" lvl="1" indent="-285750" algn="l">
              <a:buFont typeface="Arial" panose="020B0604020202020204" pitchFamily="34" charset="0"/>
              <a:buChar char="•"/>
            </a:pPr>
            <a:r>
              <a:rPr lang="en-US" sz="1400" dirty="0"/>
              <a:t>Embedding Layer: Maps each target token to a vector.</a:t>
            </a:r>
          </a:p>
          <a:p>
            <a:pPr marL="742950" lvl="1" indent="-285750" algn="l">
              <a:buFont typeface="Arial" panose="020B0604020202020204" pitchFamily="34" charset="0"/>
              <a:buChar char="•"/>
            </a:pPr>
            <a:r>
              <a:rPr lang="en-US" sz="1400" dirty="0"/>
              <a:t>GRU Layer: Processes the sequence.</a:t>
            </a:r>
          </a:p>
          <a:p>
            <a:pPr marL="742950" lvl="1" indent="-285750" algn="l">
              <a:buFont typeface="Arial" panose="020B0604020202020204" pitchFamily="34" charset="0"/>
              <a:buChar char="•"/>
            </a:pPr>
            <a:r>
              <a:rPr lang="en-US" sz="1400" dirty="0"/>
              <a:t>Linear Layer: Maps GRU output to output vocabulary size.</a:t>
            </a:r>
          </a:p>
          <a:p>
            <a:pPr marL="742950" lvl="1" indent="-285750" algn="l">
              <a:buFont typeface="Arial" panose="020B0604020202020204" pitchFamily="34" charset="0"/>
              <a:buChar char="•"/>
            </a:pPr>
            <a:r>
              <a:rPr lang="en-US" sz="1400" dirty="0"/>
              <a:t>Dropout Layer: Similar to Encoder's.</a:t>
            </a:r>
          </a:p>
        </p:txBody>
      </p:sp>
    </p:spTree>
    <p:extLst>
      <p:ext uri="{BB962C8B-B14F-4D97-AF65-F5344CB8AC3E}">
        <p14:creationId xmlns:p14="http://schemas.microsoft.com/office/powerpoint/2010/main" val="671732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a:extLst>
              <a:ext uri="{FF2B5EF4-FFF2-40B4-BE49-F238E27FC236}">
                <a16:creationId xmlns:a16="http://schemas.microsoft.com/office/drawing/2014/main" id="{3AC14BE6-0C46-714B-B7A3-48A9E49BAF81}"/>
              </a:ext>
            </a:extLst>
          </p:cNvPr>
          <p:cNvSpPr>
            <a:spLocks noGrp="1"/>
          </p:cNvSpPr>
          <p:nvPr>
            <p:ph type="title"/>
          </p:nvPr>
        </p:nvSpPr>
        <p:spPr>
          <a:xfrm>
            <a:off x="330199" y="1069471"/>
            <a:ext cx="6070601" cy="1089529"/>
          </a:xfrm>
        </p:spPr>
        <p:txBody>
          <a:bodyPr/>
          <a:lstStyle/>
          <a:p>
            <a:r>
              <a:rPr lang="en-US" dirty="0"/>
              <a:t>Encoder-Decoder Model With Attention Mechanism</a:t>
            </a:r>
          </a:p>
        </p:txBody>
      </p:sp>
      <p:sp>
        <p:nvSpPr>
          <p:cNvPr id="3" name="Slide Text">
            <a:extLst>
              <a:ext uri="{FF2B5EF4-FFF2-40B4-BE49-F238E27FC236}">
                <a16:creationId xmlns:a16="http://schemas.microsoft.com/office/drawing/2014/main" id="{4229366B-9DFE-0244-A864-A3ECC8897F6F}"/>
              </a:ext>
            </a:extLst>
          </p:cNvPr>
          <p:cNvSpPr>
            <a:spLocks noGrp="1"/>
          </p:cNvSpPr>
          <p:nvPr>
            <p:ph idx="1"/>
          </p:nvPr>
        </p:nvSpPr>
        <p:spPr>
          <a:xfrm>
            <a:off x="330199" y="2404532"/>
            <a:ext cx="6756401" cy="4047067"/>
          </a:xfrm>
        </p:spPr>
        <p:txBody>
          <a:bodyPr/>
          <a:lstStyle/>
          <a:p>
            <a:pPr marL="0" indent="0">
              <a:buNone/>
            </a:pPr>
            <a:r>
              <a:rPr lang="en-US" sz="1400" dirty="0"/>
              <a:t>Encoder RNN:</a:t>
            </a:r>
          </a:p>
          <a:p>
            <a:r>
              <a:rPr lang="en-US" sz="1400" dirty="0"/>
              <a:t>Components:</a:t>
            </a:r>
          </a:p>
          <a:p>
            <a:pPr marL="742950" lvl="1" indent="-285750">
              <a:buFont typeface="Arial" panose="020B0604020202020204" pitchFamily="34" charset="0"/>
              <a:buChar char="•"/>
            </a:pPr>
            <a:r>
              <a:rPr lang="en-US" sz="1400" dirty="0"/>
              <a:t>Embedding: Converts input tokens into embeddings.</a:t>
            </a:r>
          </a:p>
          <a:p>
            <a:pPr marL="742950" lvl="1" indent="-285750">
              <a:buFont typeface="Arial" panose="020B0604020202020204" pitchFamily="34" charset="0"/>
              <a:buChar char="•"/>
            </a:pPr>
            <a:r>
              <a:rPr lang="en-US" sz="1400" dirty="0"/>
              <a:t>GRU: Processes embeddings sequentially.</a:t>
            </a:r>
          </a:p>
          <a:p>
            <a:pPr marL="742950" lvl="1" indent="-285750">
              <a:buFont typeface="Arial" panose="020B0604020202020204" pitchFamily="34" charset="0"/>
              <a:buChar char="•"/>
            </a:pPr>
            <a:r>
              <a:rPr lang="en-US" sz="1400" dirty="0"/>
              <a:t>Dropout: Regularization to improve generalization.</a:t>
            </a:r>
          </a:p>
          <a:p>
            <a:pPr marL="0" indent="0">
              <a:buNone/>
            </a:pPr>
            <a:r>
              <a:rPr lang="en-US" sz="1400" dirty="0"/>
              <a:t>Attention:</a:t>
            </a:r>
          </a:p>
          <a:p>
            <a:pPr>
              <a:buFont typeface="Arial" panose="020B0604020202020204" pitchFamily="34" charset="0"/>
              <a:buChar char="•"/>
            </a:pPr>
            <a:r>
              <a:rPr lang="en-US" sz="1400" dirty="0"/>
              <a:t>Components:</a:t>
            </a:r>
          </a:p>
          <a:p>
            <a:pPr marL="742950" lvl="1" indent="-285750">
              <a:buFont typeface="Arial" panose="020B0604020202020204" pitchFamily="34" charset="0"/>
              <a:buChar char="•"/>
            </a:pPr>
            <a:r>
              <a:rPr lang="en-US" sz="1400" dirty="0"/>
              <a:t>Linear Layers : Project query and keys into common space.</a:t>
            </a:r>
          </a:p>
          <a:p>
            <a:pPr marL="742950" lvl="1" indent="-285750">
              <a:buFont typeface="Arial" panose="020B0604020202020204" pitchFamily="34" charset="0"/>
              <a:buChar char="•"/>
            </a:pPr>
            <a:r>
              <a:rPr lang="en-US" sz="1400" dirty="0"/>
              <a:t>Attention Calculation: Calculates attention score from tanh activation of projected query and keys.</a:t>
            </a:r>
          </a:p>
          <a:p>
            <a:pPr marL="742950" lvl="1" indent="-285750">
              <a:buFont typeface="Arial" panose="020B0604020202020204" pitchFamily="34" charset="0"/>
              <a:buChar char="•"/>
            </a:pPr>
            <a:r>
              <a:rPr lang="en-US" sz="1400" dirty="0" err="1"/>
              <a:t>Softmax</a:t>
            </a:r>
            <a:r>
              <a:rPr lang="en-US" sz="1400" dirty="0"/>
              <a:t>: Normalizes attention scores into weights.</a:t>
            </a:r>
          </a:p>
          <a:p>
            <a:pPr marL="0" indent="0">
              <a:spcAft>
                <a:spcPts val="600"/>
              </a:spcAft>
              <a:buNone/>
            </a:pPr>
            <a:endParaRPr lang="en-US" sz="1600" dirty="0"/>
          </a:p>
        </p:txBody>
      </p:sp>
      <p:pic>
        <p:nvPicPr>
          <p:cNvPr id="10" name="Picture 9">
            <a:extLst>
              <a:ext uri="{FF2B5EF4-FFF2-40B4-BE49-F238E27FC236}">
                <a16:creationId xmlns:a16="http://schemas.microsoft.com/office/drawing/2014/main" id="{E206A602-BC7A-97C1-7B01-999C1E6641D2}"/>
              </a:ext>
            </a:extLst>
          </p:cNvPr>
          <p:cNvPicPr>
            <a:picLocks noChangeAspect="1"/>
          </p:cNvPicPr>
          <p:nvPr/>
        </p:nvPicPr>
        <p:blipFill>
          <a:blip r:embed="rId2"/>
          <a:stretch>
            <a:fillRect/>
          </a:stretch>
        </p:blipFill>
        <p:spPr>
          <a:xfrm>
            <a:off x="7899401" y="1055329"/>
            <a:ext cx="3607880" cy="5470011"/>
          </a:xfrm>
          <a:prstGeom prst="rect">
            <a:avLst/>
          </a:prstGeom>
        </p:spPr>
      </p:pic>
    </p:spTree>
    <p:extLst>
      <p:ext uri="{BB962C8B-B14F-4D97-AF65-F5344CB8AC3E}">
        <p14:creationId xmlns:p14="http://schemas.microsoft.com/office/powerpoint/2010/main" val="2838600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a:extLst>
              <a:ext uri="{FF2B5EF4-FFF2-40B4-BE49-F238E27FC236}">
                <a16:creationId xmlns:a16="http://schemas.microsoft.com/office/drawing/2014/main" id="{3AC14BE6-0C46-714B-B7A3-48A9E49BAF81}"/>
              </a:ext>
            </a:extLst>
          </p:cNvPr>
          <p:cNvSpPr>
            <a:spLocks noGrp="1"/>
          </p:cNvSpPr>
          <p:nvPr>
            <p:ph type="title"/>
          </p:nvPr>
        </p:nvSpPr>
        <p:spPr>
          <a:xfrm>
            <a:off x="330199" y="1069471"/>
            <a:ext cx="6070601" cy="1089529"/>
          </a:xfrm>
        </p:spPr>
        <p:txBody>
          <a:bodyPr/>
          <a:lstStyle/>
          <a:p>
            <a:r>
              <a:rPr lang="en-US" dirty="0"/>
              <a:t>Encoder-Decoder Model With Attention Mechanism</a:t>
            </a:r>
          </a:p>
        </p:txBody>
      </p:sp>
      <p:sp>
        <p:nvSpPr>
          <p:cNvPr id="3" name="Slide Text">
            <a:extLst>
              <a:ext uri="{FF2B5EF4-FFF2-40B4-BE49-F238E27FC236}">
                <a16:creationId xmlns:a16="http://schemas.microsoft.com/office/drawing/2014/main" id="{4229366B-9DFE-0244-A864-A3ECC8897F6F}"/>
              </a:ext>
            </a:extLst>
          </p:cNvPr>
          <p:cNvSpPr>
            <a:spLocks noGrp="1"/>
          </p:cNvSpPr>
          <p:nvPr>
            <p:ph idx="1"/>
          </p:nvPr>
        </p:nvSpPr>
        <p:spPr>
          <a:xfrm>
            <a:off x="330199" y="2404532"/>
            <a:ext cx="6756401" cy="4047067"/>
          </a:xfrm>
        </p:spPr>
        <p:txBody>
          <a:bodyPr/>
          <a:lstStyle/>
          <a:p>
            <a:pPr marL="0" indent="0">
              <a:buNone/>
            </a:pPr>
            <a:r>
              <a:rPr lang="en-US" sz="1400" dirty="0"/>
              <a:t>Attention Decoder RNN:</a:t>
            </a:r>
          </a:p>
          <a:p>
            <a:pPr>
              <a:buFont typeface="Arial" panose="020B0604020202020204" pitchFamily="34" charset="0"/>
              <a:buChar char="•"/>
            </a:pPr>
            <a:r>
              <a:rPr lang="en-US" sz="1400" dirty="0"/>
              <a:t>Components:</a:t>
            </a:r>
          </a:p>
          <a:p>
            <a:pPr marL="742950" lvl="1" indent="-285750">
              <a:buFont typeface="Arial" panose="020B0604020202020204" pitchFamily="34" charset="0"/>
              <a:buChar char="•"/>
            </a:pPr>
            <a:r>
              <a:rPr lang="en-US" sz="1400" dirty="0"/>
              <a:t>Embedding: Converts decoder input tokens into embeddings.</a:t>
            </a:r>
          </a:p>
          <a:p>
            <a:pPr marL="742950" lvl="1" indent="-285750">
              <a:buFont typeface="Arial" panose="020B0604020202020204" pitchFamily="34" charset="0"/>
              <a:buChar char="•"/>
            </a:pPr>
            <a:r>
              <a:rPr lang="en-US" sz="1400" dirty="0"/>
              <a:t>Attention: Focuses on different parts of the input sequence.</a:t>
            </a:r>
          </a:p>
          <a:p>
            <a:pPr marL="742950" lvl="1" indent="-285750">
              <a:buFont typeface="Arial" panose="020B0604020202020204" pitchFamily="34" charset="0"/>
              <a:buChar char="•"/>
            </a:pPr>
            <a:r>
              <a:rPr lang="en-US" sz="1400" dirty="0"/>
              <a:t>GRU: Processes combination of embeddings and context vectors.</a:t>
            </a:r>
          </a:p>
          <a:p>
            <a:pPr marL="742950" lvl="1" indent="-285750">
              <a:buFont typeface="Arial" panose="020B0604020202020204" pitchFamily="34" charset="0"/>
              <a:buChar char="•"/>
            </a:pPr>
            <a:r>
              <a:rPr lang="en-US" sz="1400" dirty="0"/>
              <a:t>Linear Layer: Transforms GRU output to output space.</a:t>
            </a:r>
          </a:p>
          <a:p>
            <a:pPr marL="742950" lvl="1" indent="-285750">
              <a:buFont typeface="Arial" panose="020B0604020202020204" pitchFamily="34" charset="0"/>
              <a:buChar char="•"/>
            </a:pPr>
            <a:r>
              <a:rPr lang="en-US" sz="1400" dirty="0" err="1"/>
              <a:t>Softmax</a:t>
            </a:r>
            <a:r>
              <a:rPr lang="en-US" sz="1400" dirty="0"/>
              <a:t>: Generates probabilities for output tokens.</a:t>
            </a:r>
          </a:p>
          <a:p>
            <a:pPr marL="0" indent="0">
              <a:spcAft>
                <a:spcPts val="600"/>
              </a:spcAft>
              <a:buNone/>
            </a:pPr>
            <a:endParaRPr lang="en-US" sz="1600" dirty="0"/>
          </a:p>
        </p:txBody>
      </p:sp>
      <p:pic>
        <p:nvPicPr>
          <p:cNvPr id="4" name="Picture 3">
            <a:extLst>
              <a:ext uri="{FF2B5EF4-FFF2-40B4-BE49-F238E27FC236}">
                <a16:creationId xmlns:a16="http://schemas.microsoft.com/office/drawing/2014/main" id="{1B2B8FC0-C6F9-05D7-A338-AD64622A5780}"/>
              </a:ext>
            </a:extLst>
          </p:cNvPr>
          <p:cNvPicPr>
            <a:picLocks noChangeAspect="1"/>
          </p:cNvPicPr>
          <p:nvPr/>
        </p:nvPicPr>
        <p:blipFill>
          <a:blip r:embed="rId2"/>
          <a:stretch>
            <a:fillRect/>
          </a:stretch>
        </p:blipFill>
        <p:spPr>
          <a:xfrm>
            <a:off x="7912871" y="1069471"/>
            <a:ext cx="3594590" cy="5449862"/>
          </a:xfrm>
          <a:prstGeom prst="rect">
            <a:avLst/>
          </a:prstGeom>
        </p:spPr>
      </p:pic>
    </p:spTree>
    <p:extLst>
      <p:ext uri="{BB962C8B-B14F-4D97-AF65-F5344CB8AC3E}">
        <p14:creationId xmlns:p14="http://schemas.microsoft.com/office/powerpoint/2010/main" val="390689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a:extLst>
              <a:ext uri="{FF2B5EF4-FFF2-40B4-BE49-F238E27FC236}">
                <a16:creationId xmlns:a16="http://schemas.microsoft.com/office/drawing/2014/main" id="{3AC14BE6-0C46-714B-B7A3-48A9E49BAF81}"/>
              </a:ext>
            </a:extLst>
          </p:cNvPr>
          <p:cNvSpPr>
            <a:spLocks noGrp="1"/>
          </p:cNvSpPr>
          <p:nvPr>
            <p:ph type="title"/>
          </p:nvPr>
        </p:nvSpPr>
        <p:spPr>
          <a:xfrm>
            <a:off x="330199" y="1069471"/>
            <a:ext cx="6070601" cy="1089529"/>
          </a:xfrm>
        </p:spPr>
        <p:txBody>
          <a:bodyPr/>
          <a:lstStyle/>
          <a:p>
            <a:r>
              <a:rPr lang="en-US" b="0" i="0" dirty="0">
                <a:effectLst/>
                <a:latin typeface="Arial" panose="020B0604020202020204" pitchFamily="34" charset="0"/>
              </a:rPr>
              <a:t>Text-to-Text Transfer Transformer</a:t>
            </a:r>
            <a:r>
              <a:rPr lang="en-US" dirty="0"/>
              <a:t> (T5) Model</a:t>
            </a:r>
          </a:p>
        </p:txBody>
      </p:sp>
      <p:sp>
        <p:nvSpPr>
          <p:cNvPr id="3" name="Slide Text">
            <a:extLst>
              <a:ext uri="{FF2B5EF4-FFF2-40B4-BE49-F238E27FC236}">
                <a16:creationId xmlns:a16="http://schemas.microsoft.com/office/drawing/2014/main" id="{4229366B-9DFE-0244-A864-A3ECC8897F6F}"/>
              </a:ext>
            </a:extLst>
          </p:cNvPr>
          <p:cNvSpPr>
            <a:spLocks noGrp="1"/>
          </p:cNvSpPr>
          <p:nvPr>
            <p:ph idx="1"/>
          </p:nvPr>
        </p:nvSpPr>
        <p:spPr>
          <a:xfrm>
            <a:off x="330199" y="2404532"/>
            <a:ext cx="6756401" cy="4191001"/>
          </a:xfrm>
        </p:spPr>
        <p:txBody>
          <a:bodyPr/>
          <a:lstStyle/>
          <a:p>
            <a:pPr marL="0" indent="0">
              <a:spcAft>
                <a:spcPts val="600"/>
              </a:spcAft>
              <a:buNone/>
            </a:pPr>
            <a:r>
              <a:rPr lang="en-US" sz="1400" dirty="0"/>
              <a:t>The Text-to-Text Transfer Transformer (T5) is an advanced model developed by Google Research, building upon the foundational Transformer architecture with a novel approach to NLP tasks. </a:t>
            </a:r>
          </a:p>
          <a:p>
            <a:pPr marL="0" indent="0">
              <a:spcAft>
                <a:spcPts val="600"/>
              </a:spcAft>
              <a:buNone/>
            </a:pPr>
            <a:r>
              <a:rPr lang="en-US" sz="1400" dirty="0"/>
              <a:t>T5's design includes encoder and decoder blocks, each comprising layers with self-attention mechanisms and feed-forward neural networks, along with positional encodings to preserve word order in inputs. Key features like layer normalization and residual connections in each block enhance training stability and gradient flow during backpropagation. </a:t>
            </a:r>
          </a:p>
          <a:p>
            <a:pPr marL="0" indent="0">
              <a:spcAft>
                <a:spcPts val="600"/>
              </a:spcAft>
              <a:buNone/>
            </a:pPr>
            <a:r>
              <a:rPr lang="en-US" sz="1400" dirty="0"/>
              <a:t>T5 standardizes various NLP tasks into a text-to-text format, simplifying the NLP pipeline. Its pre-training involves tasks like filling in missing words, enabling it to understand language nuances and generalize across different tasks without needing task-specific architectural changes</a:t>
            </a:r>
          </a:p>
        </p:txBody>
      </p:sp>
      <p:pic>
        <p:nvPicPr>
          <p:cNvPr id="1026" name="Picture 2">
            <a:extLst>
              <a:ext uri="{FF2B5EF4-FFF2-40B4-BE49-F238E27FC236}">
                <a16:creationId xmlns:a16="http://schemas.microsoft.com/office/drawing/2014/main" id="{B7EB0531-143B-1C9C-167D-91CE1D8F73A8}"/>
              </a:ext>
            </a:extLst>
          </p:cNvPr>
          <p:cNvPicPr>
            <a:picLocks noGrp="1" noChangeAspect="1" noChangeArrowheads="1"/>
          </p:cNvPicPr>
          <p:nvPr>
            <p:ph type="pic" idx="13"/>
          </p:nvPr>
        </p:nvPicPr>
        <p:blipFill>
          <a:blip r:embed="rId2">
            <a:extLst>
              <a:ext uri="{28A0092B-C50C-407E-A947-70E740481C1C}">
                <a14:useLocalDpi xmlns:a14="http://schemas.microsoft.com/office/drawing/2010/main" val="0"/>
              </a:ext>
            </a:extLst>
          </a:blip>
          <a:stretch>
            <a:fillRect/>
          </a:stretch>
        </p:blipFill>
        <p:spPr bwMode="auto">
          <a:xfrm>
            <a:off x="6999143" y="2674497"/>
            <a:ext cx="4862658" cy="291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93772"/>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2073</TotalTime>
  <Words>1330</Words>
  <Application>Microsoft Macintosh PowerPoint</Application>
  <PresentationFormat>Widescreen</PresentationFormat>
  <Paragraphs>139</Paragraphs>
  <Slides>18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Arial Regular</vt:lpstr>
      <vt:lpstr>Georgia</vt:lpstr>
      <vt:lpstr>Söhne</vt:lpstr>
      <vt:lpstr>System Font Regular</vt:lpstr>
      <vt:lpstr>Office Theme</vt:lpstr>
      <vt:lpstr>LANGUAGE TRANSLATION SERVICE</vt:lpstr>
      <vt:lpstr>ABSTRACT</vt:lpstr>
      <vt:lpstr>Dataset Description</vt:lpstr>
      <vt:lpstr>Data Engineering </vt:lpstr>
      <vt:lpstr>Models</vt:lpstr>
      <vt:lpstr>Encoder-Decoder Model</vt:lpstr>
      <vt:lpstr>Encoder-Decoder Model With Attention Mechanism</vt:lpstr>
      <vt:lpstr>Encoder-Decoder Model With Attention Mechanism</vt:lpstr>
      <vt:lpstr>Text-to-Text Transfer Transformer (T5) Model</vt:lpstr>
      <vt:lpstr>Marian MT Model</vt:lpstr>
      <vt:lpstr>Loss Function</vt:lpstr>
      <vt:lpstr>Optimization Algorithms</vt:lpstr>
      <vt:lpstr>PowerPoint Presentation</vt:lpstr>
      <vt:lpstr>PowerPoint Presentation</vt:lpstr>
      <vt:lpstr>Evaluation Metrics</vt:lpstr>
      <vt:lpstr>Evaluation Metrics on Different Models</vt:lpstr>
      <vt:lpstr>Web Application</vt:lpstr>
      <vt:lpstr>Final Thoughts </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Thilak Reddy Dharam</cp:lastModifiedBy>
  <cp:revision>88</cp:revision>
  <dcterms:created xsi:type="dcterms:W3CDTF">2019-04-04T19:20:28Z</dcterms:created>
  <dcterms:modified xsi:type="dcterms:W3CDTF">2023-12-11T02:49:58Z</dcterms:modified>
  <cp:category/>
</cp:coreProperties>
</file>